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4"/>
  </p:sldMasterIdLst>
  <p:notesMasterIdLst>
    <p:notesMasterId r:id="rId31"/>
  </p:notesMasterIdLst>
  <p:handoutMasterIdLst>
    <p:handoutMasterId r:id="rId32"/>
  </p:handoutMasterIdLst>
  <p:sldIdLst>
    <p:sldId id="256" r:id="rId5"/>
    <p:sldId id="306" r:id="rId6"/>
    <p:sldId id="307" r:id="rId7"/>
    <p:sldId id="304" r:id="rId8"/>
    <p:sldId id="305" r:id="rId9"/>
    <p:sldId id="308" r:id="rId10"/>
    <p:sldId id="286" r:id="rId11"/>
    <p:sldId id="257" r:id="rId12"/>
    <p:sldId id="271" r:id="rId13"/>
    <p:sldId id="273" r:id="rId14"/>
    <p:sldId id="274" r:id="rId15"/>
    <p:sldId id="276" r:id="rId16"/>
    <p:sldId id="277" r:id="rId17"/>
    <p:sldId id="279" r:id="rId18"/>
    <p:sldId id="258" r:id="rId19"/>
    <p:sldId id="298" r:id="rId20"/>
    <p:sldId id="295" r:id="rId21"/>
    <p:sldId id="287" r:id="rId22"/>
    <p:sldId id="261" r:id="rId23"/>
    <p:sldId id="270" r:id="rId24"/>
    <p:sldId id="263" r:id="rId25"/>
    <p:sldId id="265" r:id="rId26"/>
    <p:sldId id="267" r:id="rId27"/>
    <p:sldId id="266" r:id="rId28"/>
    <p:sldId id="269" r:id="rId29"/>
    <p:sldId id="301" r:id="rId3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36" autoAdjust="0"/>
  </p:normalViewPr>
  <p:slideViewPr>
    <p:cSldViewPr>
      <p:cViewPr varScale="1">
        <p:scale>
          <a:sx n="63" d="100"/>
          <a:sy n="63" d="100"/>
        </p:scale>
        <p:origin x="159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01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A8C1DE6-B600-42BE-85E5-9AFCB9523766}" type="datetimeFigureOut">
              <a:rPr lang="nl-NL"/>
              <a:pPr>
                <a:defRPr/>
              </a:pPr>
              <a:t>21-11-2017</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6AE1BA-5A55-447D-BB0D-4A32888BFBA1}" type="slidenum">
              <a:rPr lang="nl-NL"/>
              <a:pPr>
                <a:defRPr/>
              </a:pPr>
              <a:t>‹nr.›</a:t>
            </a:fld>
            <a:endParaRPr lang="nl-NL"/>
          </a:p>
        </p:txBody>
      </p:sp>
    </p:spTree>
    <p:extLst>
      <p:ext uri="{BB962C8B-B14F-4D97-AF65-F5344CB8AC3E}">
        <p14:creationId xmlns:p14="http://schemas.microsoft.com/office/powerpoint/2010/main" val="3054493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57A2D74-4C68-43EB-8484-60F2FB06ACDC}" type="datetimeFigureOut">
              <a:rPr lang="nl-NL"/>
              <a:pPr>
                <a:defRPr/>
              </a:pPr>
              <a:t>21-11-2017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3158C05-03D6-49B8-BDA5-BC432D09816E}" type="slidenum">
              <a:rPr lang="nl-NL"/>
              <a:pPr>
                <a:defRPr/>
              </a:pPr>
              <a:t>‹nr.›</a:t>
            </a:fld>
            <a:endParaRPr lang="nl-NL"/>
          </a:p>
        </p:txBody>
      </p:sp>
    </p:spTree>
    <p:extLst>
      <p:ext uri="{BB962C8B-B14F-4D97-AF65-F5344CB8AC3E}">
        <p14:creationId xmlns:p14="http://schemas.microsoft.com/office/powerpoint/2010/main" val="5859394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A05D98A-4551-47DA-A5F4-0181A3C30FAD}" type="slidenum">
              <a:rPr lang="nl-NL"/>
              <a:pPr eaLnBrk="1" hangingPunct="1"/>
              <a:t>4</a:t>
            </a:fld>
            <a:endParaRPr lang="nl-NL"/>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nl-N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CF4A7B-9F85-4B94-B2D7-31E2C2577689}" type="slidenum">
              <a:rPr lang="nl-NL">
                <a:cs typeface="Arial" charset="0"/>
              </a:rPr>
              <a:pPr fontAlgn="base">
                <a:spcBef>
                  <a:spcPct val="0"/>
                </a:spcBef>
                <a:spcAft>
                  <a:spcPct val="0"/>
                </a:spcAft>
              </a:pPr>
              <a:t>25</a:t>
            </a:fld>
            <a:endParaRPr lang="nl-NL">
              <a:cs typeface="Arial" charset="0"/>
            </a:endParaRPr>
          </a:p>
        </p:txBody>
      </p:sp>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FE386D8-0B1D-40C2-B254-E39C74B98E06}" type="slidenum">
              <a:rPr lang="nl-NL"/>
              <a:pPr eaLnBrk="1" hangingPunct="1"/>
              <a:t>5</a:t>
            </a:fld>
            <a:endParaRPr lang="nl-NL"/>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nl-NL" dirty="0"/>
              <a:t>Bij een gezond persoon wisselt de temperatuur enkele tienden van graden, in de loop van de dag. Het minimum (de BASALE temperatuur) wordt gemeten vroeg in de morgen, wanneer het lichaam volledig in rust is. Het maximum ligt in de uren na de middag, omdat het lichaam dan volledig actief is. </a:t>
            </a:r>
          </a:p>
          <a:p>
            <a:pPr eaLnBrk="1" hangingPunct="1"/>
            <a:r>
              <a:rPr lang="nl-NL" dirty="0"/>
              <a:t>Verloop temp: zowel over de dag als over meerdere dagen bekeken. Hierdoor kunnen onder meer koortspieken vastgesteld worden, wat informatie kan geven over het onderliggende ziektebeeld of de aandoening. </a:t>
            </a:r>
            <a:br>
              <a:rPr lang="nl-NL" dirty="0"/>
            </a:br>
            <a:r>
              <a:rPr lang="nl-NL" dirty="0"/>
              <a:t>BTC: basale temperatuurcurve: bij de vrouw, iedere morgen, direct na het ontwaken, voor het opstaan en steeds op dezelfde tijd de temp. meten om de ovulatie vast te kunnen stellen. Als de ovulatie plaatsvindt zal de temp met ongeveer 0.5 graden stijgen. Let op: vermoeidheid, inspanning, ziekte of medicatie kan invloed hebben op de temp. Wordt de ovulatie gevolgd door zwangerschap, dan zal de temperatuur hoog blijven. </a:t>
            </a:r>
          </a:p>
          <a:p>
            <a:pPr eaLnBrk="1" hangingPunct="1"/>
            <a:r>
              <a:rPr lang="nl-NL" dirty="0"/>
              <a:t>De beste plaats om de temp te meten is rectaal, omdat daar een groot bloedvat dicht aan de oppervlakte ligt. Verder is deze plek afgesloten van de buitenlucht, waardoor de omgevingstemp. niet van invloed is en hierdoor een verkeerde waarde kan geven.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53158C05-03D6-49B8-BDA5-BC432D09816E}" type="slidenum">
              <a:rPr lang="nl-NL" smtClean="0"/>
              <a:pPr>
                <a:defRPr/>
              </a:pPr>
              <a:t>12</a:t>
            </a:fld>
            <a:endParaRPr lang="nl-NL"/>
          </a:p>
        </p:txBody>
      </p:sp>
    </p:spTree>
    <p:extLst>
      <p:ext uri="{BB962C8B-B14F-4D97-AF65-F5344CB8AC3E}">
        <p14:creationId xmlns:p14="http://schemas.microsoft.com/office/powerpoint/2010/main" val="684762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3259A0-33B3-4A1D-8446-0538F6208FCD}" type="slidenum">
              <a:rPr lang="nl-NL">
                <a:cs typeface="Arial" charset="0"/>
              </a:rPr>
              <a:pPr fontAlgn="base">
                <a:spcBef>
                  <a:spcPct val="0"/>
                </a:spcBef>
                <a:spcAft>
                  <a:spcPct val="0"/>
                </a:spcAft>
              </a:pPr>
              <a:t>15</a:t>
            </a:fld>
            <a:endParaRPr lang="nl-NL">
              <a:cs typeface="Arial"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2640C3-3C83-4499-8EB4-E46184788E72}" type="slidenum">
              <a:rPr lang="nl-NL">
                <a:cs typeface="Arial" charset="0"/>
              </a:rPr>
              <a:pPr fontAlgn="base">
                <a:spcBef>
                  <a:spcPct val="0"/>
                </a:spcBef>
                <a:spcAft>
                  <a:spcPct val="0"/>
                </a:spcAft>
              </a:pPr>
              <a:t>19</a:t>
            </a:fld>
            <a:endParaRPr lang="nl-NL">
              <a:cs typeface="Arial" charset="0"/>
            </a:endParaRPr>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4505A3-3F4B-4570-B76B-0DACEA6AA588}" type="slidenum">
              <a:rPr lang="nl-NL">
                <a:cs typeface="Arial" charset="0"/>
              </a:rPr>
              <a:pPr fontAlgn="base">
                <a:spcBef>
                  <a:spcPct val="0"/>
                </a:spcBef>
                <a:spcAft>
                  <a:spcPct val="0"/>
                </a:spcAft>
              </a:pPr>
              <a:t>21</a:t>
            </a:fld>
            <a:endParaRPr lang="nl-NL">
              <a:cs typeface="Arial" charset="0"/>
            </a:endParaRPr>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2BE980-8073-420F-994C-AC151B2B9791}" type="slidenum">
              <a:rPr lang="nl-NL">
                <a:cs typeface="Arial" charset="0"/>
              </a:rPr>
              <a:pPr fontAlgn="base">
                <a:spcBef>
                  <a:spcPct val="0"/>
                </a:spcBef>
                <a:spcAft>
                  <a:spcPct val="0"/>
                </a:spcAft>
              </a:pPr>
              <a:t>22</a:t>
            </a:fld>
            <a:endParaRPr lang="nl-NL">
              <a:cs typeface="Arial"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42545C-0974-4D9E-A96C-6518C55AB607}" type="slidenum">
              <a:rPr lang="nl-NL">
                <a:cs typeface="Arial" charset="0"/>
              </a:rPr>
              <a:pPr fontAlgn="base">
                <a:spcBef>
                  <a:spcPct val="0"/>
                </a:spcBef>
                <a:spcAft>
                  <a:spcPct val="0"/>
                </a:spcAft>
              </a:pPr>
              <a:t>23</a:t>
            </a:fld>
            <a:endParaRPr lang="nl-NL">
              <a:cs typeface="Arial" charset="0"/>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97BD07-CFA0-4529-9496-DE34BF7A7BB1}" type="slidenum">
              <a:rPr lang="nl-NL">
                <a:cs typeface="Arial" charset="0"/>
              </a:rPr>
              <a:pPr fontAlgn="base">
                <a:spcBef>
                  <a:spcPct val="0"/>
                </a:spcBef>
                <a:spcAft>
                  <a:spcPct val="0"/>
                </a:spcAft>
              </a:pPr>
              <a:t>24</a:t>
            </a:fld>
            <a:endParaRPr lang="nl-NL">
              <a:cs typeface="Arial" charset="0"/>
            </a:endParaRPr>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1"/>
      </p:bgRef>
    </p:bg>
    <p:spTree>
      <p:nvGrpSpPr>
        <p:cNvPr id="1" name=""/>
        <p:cNvGrpSpPr/>
        <p:nvPr/>
      </p:nvGrpSpPr>
      <p:grpSpPr>
        <a:xfrm>
          <a:off x="0" y="0"/>
          <a:ext cx="0" cy="0"/>
          <a:chOff x="0" y="0"/>
          <a:chExt cx="0" cy="0"/>
        </a:xfrm>
      </p:grpSpPr>
      <p:sp>
        <p:nvSpPr>
          <p:cNvPr id="8" name="Rechthoe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nl-NL"/>
              <a:t>Klik om de stijl te bewerken</a:t>
            </a:r>
            <a:endParaRPr kumimoji="0"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de ondertitelstijl van het model te bewerken</a:t>
            </a:r>
            <a:endParaRPr kumimoji="0" lang="en-US"/>
          </a:p>
        </p:txBody>
      </p:sp>
      <p:sp>
        <p:nvSpPr>
          <p:cNvPr id="31" name="Tijdelijke aanduiding voor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7116CB8B-A1CE-49E6-8786-1DC2280568F6}" type="datetimeFigureOut">
              <a:rPr lang="nl-NL" smtClean="0"/>
              <a:pPr>
                <a:defRPr/>
              </a:pPr>
              <a:t>21-11-2017</a:t>
            </a:fld>
            <a:endParaRPr lang="nl-NL"/>
          </a:p>
        </p:txBody>
      </p:sp>
      <p:sp>
        <p:nvSpPr>
          <p:cNvPr id="18" name="Tijdelijke aanduiding voor voettekst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nl-NL"/>
          </a:p>
        </p:txBody>
      </p:sp>
      <p:sp>
        <p:nvSpPr>
          <p:cNvPr id="29" name="Tijdelijke aanduiding voor dianumm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9B759018-6324-4AF1-AB54-1C9CCABD9258}" type="slidenum">
              <a:rPr lang="nl-NL" smtClean="0"/>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pPr>
              <a:defRPr/>
            </a:pPr>
            <a:fld id="{70531722-C853-433D-8887-1CD3CFEFA99B}" type="datetimeFigureOut">
              <a:rPr lang="nl-NL" smtClean="0"/>
              <a:pPr>
                <a:defRPr/>
              </a:pPr>
              <a:t>21-11-2017</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3CEEC0E6-0447-4682-AA93-55D830C228B4}" type="slidenum">
              <a:rPr lang="nl-NL" smtClean="0"/>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a:xfrm>
            <a:off x="4242816" y="6557946"/>
            <a:ext cx="2002464" cy="226902"/>
          </a:xfrm>
        </p:spPr>
        <p:txBody>
          <a:bodyPr/>
          <a:lstStyle/>
          <a:p>
            <a:pPr>
              <a:defRPr/>
            </a:pPr>
            <a:fld id="{CD748630-2D56-4827-BA14-0077CCA2DA92}" type="datetimeFigureOut">
              <a:rPr lang="nl-NL" smtClean="0"/>
              <a:pPr>
                <a:defRPr/>
              </a:pPr>
              <a:t>21-11-2017</a:t>
            </a:fld>
            <a:endParaRPr lang="nl-NL"/>
          </a:p>
        </p:txBody>
      </p:sp>
      <p:sp>
        <p:nvSpPr>
          <p:cNvPr id="5" name="Tijdelijke aanduiding voor voettekst 4"/>
          <p:cNvSpPr>
            <a:spLocks noGrp="1"/>
          </p:cNvSpPr>
          <p:nvPr>
            <p:ph type="ftr" sz="quarter" idx="11"/>
          </p:nvPr>
        </p:nvSpPr>
        <p:spPr>
          <a:xfrm>
            <a:off x="457200" y="6556248"/>
            <a:ext cx="3657600" cy="228600"/>
          </a:xfrm>
        </p:spPr>
        <p:txBody>
          <a:bodyPr/>
          <a:lstStyle/>
          <a:p>
            <a:pPr>
              <a:defRPr/>
            </a:pPr>
            <a:endParaRPr lang="nl-NL"/>
          </a:p>
        </p:txBody>
      </p:sp>
      <p:sp>
        <p:nvSpPr>
          <p:cNvPr id="6" name="Tijdelijke aanduiding voor dianumm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B506552C-DA3A-4580-8B2A-F92086B682A1}" type="slidenum">
              <a:rPr lang="nl-NL" smtClean="0"/>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pPr>
              <a:defRPr/>
            </a:pPr>
            <a:fld id="{F7A7E9A0-2B23-4E2B-8292-5444A299F4E7}" type="datetimeFigureOut">
              <a:rPr lang="nl-NL" smtClean="0"/>
              <a:pPr>
                <a:defRPr/>
              </a:pPr>
              <a:t>21-11-2017</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96F3DB84-0313-48D8-B768-4E43CCD4DB24}" type="slidenum">
              <a:rPr lang="nl-NL" smtClean="0"/>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701E8883-200E-478F-995F-D7DCB6CE0E71}" type="datetimeFigureOut">
              <a:rPr lang="nl-NL" smtClean="0"/>
              <a:pPr>
                <a:defRPr/>
              </a:pPr>
              <a:t>21-11-2017</a:t>
            </a:fld>
            <a:endParaRPr lang="nl-NL"/>
          </a:p>
        </p:txBody>
      </p:sp>
      <p:sp>
        <p:nvSpPr>
          <p:cNvPr id="5" name="Tijdelijke aanduiding voor voettekst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nl-NL"/>
          </a:p>
        </p:txBody>
      </p:sp>
      <p:sp>
        <p:nvSpPr>
          <p:cNvPr id="6" name="Tijdelijke aanduiding voor dianummer 5"/>
          <p:cNvSpPr>
            <a:spLocks noGrp="1"/>
          </p:cNvSpPr>
          <p:nvPr>
            <p:ph type="sldNum" sz="quarter" idx="12"/>
          </p:nvPr>
        </p:nvSpPr>
        <p:spPr>
          <a:xfrm>
            <a:off x="6733952" y="6555112"/>
            <a:ext cx="588336" cy="228600"/>
          </a:xfrm>
        </p:spPr>
        <p:txBody>
          <a:bodyPr/>
          <a:lstStyle/>
          <a:p>
            <a:pPr>
              <a:defRPr/>
            </a:pPr>
            <a:fld id="{FF92DF54-2162-47C7-89FA-D810F6B4C935}" type="slidenum">
              <a:rPr lang="nl-NL" smtClean="0"/>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pPr>
              <a:defRPr/>
            </a:pPr>
            <a:fld id="{F587DA40-CE42-4061-8E26-99327DF31F0C}" type="datetimeFigureOut">
              <a:rPr lang="nl-NL" smtClean="0"/>
              <a:pPr>
                <a:defRPr/>
              </a:pPr>
              <a:t>21-11-2017</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F4293BE7-A726-4D77-AA5D-EC231516FBD2}" type="slidenum">
              <a:rPr lang="nl-NL" smtClean="0"/>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nchor="b"/>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pPr>
              <a:defRPr/>
            </a:pPr>
            <a:fld id="{DAFF97FC-CED3-41DB-A52C-1D4B059D7610}" type="datetimeFigureOut">
              <a:rPr lang="nl-NL" smtClean="0"/>
              <a:pPr>
                <a:defRPr/>
              </a:pPr>
              <a:t>21-11-2017</a:t>
            </a:fld>
            <a:endParaRPr lang="nl-NL"/>
          </a:p>
        </p:txBody>
      </p:sp>
      <p:sp>
        <p:nvSpPr>
          <p:cNvPr id="8" name="Tijdelijke aanduiding voor voettekst 7"/>
          <p:cNvSpPr>
            <a:spLocks noGrp="1"/>
          </p:cNvSpPr>
          <p:nvPr>
            <p:ph type="ftr" sz="quarter" idx="11"/>
          </p:nvPr>
        </p:nvSpPr>
        <p:spPr/>
        <p:txBody>
          <a:bodyPr/>
          <a:lstStyle/>
          <a:p>
            <a:pPr>
              <a:defRPr/>
            </a:pPr>
            <a:endParaRPr lang="nl-NL"/>
          </a:p>
        </p:txBody>
      </p:sp>
      <p:sp>
        <p:nvSpPr>
          <p:cNvPr id="9" name="Tijdelijke aanduiding voor dianummer 8"/>
          <p:cNvSpPr>
            <a:spLocks noGrp="1"/>
          </p:cNvSpPr>
          <p:nvPr>
            <p:ph type="sldNum" sz="quarter" idx="12"/>
          </p:nvPr>
        </p:nvSpPr>
        <p:spPr/>
        <p:txBody>
          <a:bodyPr/>
          <a:lstStyle/>
          <a:p>
            <a:pPr>
              <a:defRPr/>
            </a:pPr>
            <a:fld id="{CEDCB178-C7EA-4A5C-84DD-71CBFF5417C6}" type="slidenum">
              <a:rPr lang="nl-NL" smtClean="0"/>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pPr>
              <a:defRPr/>
            </a:pPr>
            <a:fld id="{005422FE-A365-4E72-9284-DD0076961648}" type="datetimeFigureOut">
              <a:rPr lang="nl-NL" smtClean="0"/>
              <a:pPr>
                <a:defRPr/>
              </a:pPr>
              <a:t>21-11-2017</a:t>
            </a:fld>
            <a:endParaRPr lang="nl-NL"/>
          </a:p>
        </p:txBody>
      </p:sp>
      <p:sp>
        <p:nvSpPr>
          <p:cNvPr id="4" name="Tijdelijke aanduiding voor voettekst 3"/>
          <p:cNvSpPr>
            <a:spLocks noGrp="1"/>
          </p:cNvSpPr>
          <p:nvPr>
            <p:ph type="ftr" sz="quarter" idx="11"/>
          </p:nvPr>
        </p:nvSpPr>
        <p:spPr/>
        <p:txBody>
          <a:bodyPr/>
          <a:lstStyle/>
          <a:p>
            <a:pPr>
              <a:defRPr/>
            </a:pPr>
            <a:endParaRPr lang="nl-NL"/>
          </a:p>
        </p:txBody>
      </p:sp>
      <p:sp>
        <p:nvSpPr>
          <p:cNvPr id="5" name="Tijdelijke aanduiding voor dianummer 4"/>
          <p:cNvSpPr>
            <a:spLocks noGrp="1"/>
          </p:cNvSpPr>
          <p:nvPr>
            <p:ph type="sldNum" sz="quarter" idx="12"/>
          </p:nvPr>
        </p:nvSpPr>
        <p:spPr/>
        <p:txBody>
          <a:bodyPr/>
          <a:lstStyle/>
          <a:p>
            <a:pPr>
              <a:defRPr/>
            </a:pPr>
            <a:fld id="{A40BA46B-F7CB-4DF4-B6A8-A5EA6FC54E84}" type="slidenum">
              <a:rPr lang="nl-NL" smtClean="0"/>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solidFill>
                  <a:schemeClr val="tx2"/>
                </a:solidFill>
              </a:defRPr>
            </a:lvl1pPr>
            <a:extLst/>
          </a:lstStyle>
          <a:p>
            <a:pPr>
              <a:defRPr/>
            </a:pPr>
            <a:fld id="{55B22427-E693-4441-91A7-A67170AA8E58}" type="datetimeFigureOut">
              <a:rPr lang="nl-NL" smtClean="0"/>
              <a:pPr>
                <a:defRPr/>
              </a:pPr>
              <a:t>21-11-2017</a:t>
            </a:fld>
            <a:endParaRPr lang="nl-NL"/>
          </a:p>
        </p:txBody>
      </p:sp>
      <p:sp>
        <p:nvSpPr>
          <p:cNvPr id="3" name="Tijdelijke aanduiding voor voettekst 2"/>
          <p:cNvSpPr>
            <a:spLocks noGrp="1"/>
          </p:cNvSpPr>
          <p:nvPr>
            <p:ph type="ftr" sz="quarter" idx="11"/>
          </p:nvPr>
        </p:nvSpPr>
        <p:spPr/>
        <p:txBody>
          <a:bodyPr/>
          <a:lstStyle>
            <a:lvl1pPr>
              <a:defRPr>
                <a:solidFill>
                  <a:schemeClr val="tx2"/>
                </a:solidFill>
              </a:defRPr>
            </a:lvl1pPr>
            <a:extLst/>
          </a:lstStyle>
          <a:p>
            <a:pPr>
              <a:defRPr/>
            </a:pPr>
            <a:endParaRPr lang="nl-NL"/>
          </a:p>
        </p:txBody>
      </p:sp>
      <p:sp>
        <p:nvSpPr>
          <p:cNvPr id="4" name="Tijdelijke aanduiding voor dianummer 3"/>
          <p:cNvSpPr>
            <a:spLocks noGrp="1"/>
          </p:cNvSpPr>
          <p:nvPr>
            <p:ph type="sldNum" sz="quarter" idx="12"/>
          </p:nvPr>
        </p:nvSpPr>
        <p:spPr/>
        <p:txBody>
          <a:bodyPr/>
          <a:lstStyle/>
          <a:p>
            <a:pPr>
              <a:defRPr/>
            </a:pPr>
            <a:fld id="{3DC48D41-A250-4FBA-9804-0BDED75AD698}" type="slidenum">
              <a:rPr lang="nl-NL" smtClean="0"/>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pPr>
              <a:defRPr/>
            </a:pPr>
            <a:fld id="{52B2ED05-06C8-4428-AE6F-86E42192BA34}" type="datetimeFigureOut">
              <a:rPr lang="nl-NL" smtClean="0"/>
              <a:pPr>
                <a:defRPr/>
              </a:pPr>
              <a:t>21-11-2017</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39534E79-2BC1-4669-B5DE-1E06B178077B}" type="slidenum">
              <a:rPr lang="nl-NL" smtClean="0"/>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2"/>
      </p:bgRef>
    </p:bg>
    <p:spTree>
      <p:nvGrpSpPr>
        <p:cNvPr id="1" name=""/>
        <p:cNvGrpSpPr/>
        <p:nvPr/>
      </p:nvGrpSpPr>
      <p:grpSpPr>
        <a:xfrm>
          <a:off x="0" y="0"/>
          <a:ext cx="0" cy="0"/>
          <a:chOff x="0" y="0"/>
          <a:chExt cx="0" cy="0"/>
        </a:xfrm>
      </p:grpSpPr>
      <p:sp>
        <p:nvSpPr>
          <p:cNvPr id="8" name="Rechthoe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nl-NL"/>
              <a:t>Klik om de stijl te bewerken</a:t>
            </a:r>
            <a:endParaRPr kumimoji="0"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nl-NL"/>
              <a:t>Klik om de modelstijlen te bewerken</a:t>
            </a:r>
          </a:p>
        </p:txBody>
      </p:sp>
      <p:sp>
        <p:nvSpPr>
          <p:cNvPr id="5" name="Tijdelijke aanduiding voor datum 4"/>
          <p:cNvSpPr>
            <a:spLocks noGrp="1"/>
          </p:cNvSpPr>
          <p:nvPr>
            <p:ph type="dt" sz="half" idx="10"/>
          </p:nvPr>
        </p:nvSpPr>
        <p:spPr/>
        <p:txBody>
          <a:bodyPr/>
          <a:lstStyle/>
          <a:p>
            <a:pPr>
              <a:defRPr/>
            </a:pPr>
            <a:fld id="{9B21762D-F4D2-4E06-90DC-078FD8323387}" type="datetimeFigureOut">
              <a:rPr lang="nl-NL" smtClean="0"/>
              <a:pPr>
                <a:defRPr/>
              </a:pPr>
              <a:t>21-11-2017</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0E8184B4-AD26-4F80-B7A7-3C420C2CEE9C}" type="slidenum">
              <a:rPr lang="nl-NL" smtClean="0"/>
              <a:pPr>
                <a:defRPr/>
              </a:pPr>
              <a:t>‹nr.›</a:t>
            </a:fld>
            <a:endParaRPr lang="nl-NL"/>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nl-NL"/>
              <a:t>Klik op het pictogram als u een afbeelding wilt toevoegen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titel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nl-NL"/>
              <a:t>Klik om de stijl te bewerken</a:t>
            </a:r>
            <a:endParaRPr kumimoji="0" lang="en-US"/>
          </a:p>
        </p:txBody>
      </p:sp>
      <p:sp>
        <p:nvSpPr>
          <p:cNvPr id="31" name="Tijdelijke aanduiding voor tekst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27" name="Tijdelijke aanduiding voor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CA9A5F7D-0760-4B2C-BC6B-D6851B0A2BE5}" type="datetimeFigureOut">
              <a:rPr lang="nl-NL" smtClean="0"/>
              <a:pPr>
                <a:defRPr/>
              </a:pPr>
              <a:t>21-11-2017</a:t>
            </a:fld>
            <a:endParaRPr lang="nl-NL"/>
          </a:p>
        </p:txBody>
      </p:sp>
      <p:sp>
        <p:nvSpPr>
          <p:cNvPr id="4" name="Tijdelijke aanduiding voor voettekst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nl-NL"/>
          </a:p>
        </p:txBody>
      </p:sp>
      <p:sp>
        <p:nvSpPr>
          <p:cNvPr id="16" name="Tijdelijke aanduiding voor dianumm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31992E99-EE22-4DBD-99C7-57E51D54A1B4}" type="slidenum">
              <a:rPr lang="nl-NL" smtClean="0"/>
              <a:pPr>
                <a:defRPr/>
              </a:pPr>
              <a:t>‹nr.›</a:t>
            </a:fld>
            <a:endParaRPr lang="nl-NL"/>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fontAlgn="auto">
              <a:spcAft>
                <a:spcPts val="0"/>
              </a:spcAft>
              <a:defRPr/>
            </a:pPr>
            <a:r>
              <a:rPr lang="nl-NL" dirty="0"/>
              <a:t>Vitale functies </a:t>
            </a:r>
            <a:br>
              <a:rPr lang="nl-NL" dirty="0"/>
            </a:br>
            <a:endParaRPr lang="nl-NL" dirty="0"/>
          </a:p>
        </p:txBody>
      </p:sp>
      <p:sp>
        <p:nvSpPr>
          <p:cNvPr id="15362" name="Ondertitel 2"/>
          <p:cNvSpPr>
            <a:spLocks noGrp="1"/>
          </p:cNvSpPr>
          <p:nvPr>
            <p:ph type="subTitle" idx="1"/>
          </p:nvPr>
        </p:nvSpPr>
        <p:spPr/>
        <p:txBody>
          <a:bodyPr>
            <a:normAutofit/>
          </a:bodyPr>
          <a:lstStyle/>
          <a:p>
            <a:r>
              <a:rPr lang="nl-NL" dirty="0"/>
              <a:t>Longen + temperatuur opmeten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nvGraphicFramePr>
        <p:xfrm>
          <a:off x="468313" y="2997200"/>
          <a:ext cx="8064896" cy="2664296"/>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tblGrid>
              <a:tr h="458776">
                <a:tc>
                  <a:txBody>
                    <a:bodyPr/>
                    <a:lstStyle/>
                    <a:p>
                      <a:r>
                        <a:rPr kumimoji="0" lang="nl-NL" sz="1800" b="1" kern="1200" dirty="0">
                          <a:solidFill>
                            <a:schemeClr val="lt1"/>
                          </a:solidFill>
                          <a:latin typeface="+mn-lt"/>
                          <a:ea typeface="+mn-ea"/>
                          <a:cs typeface="+mn-cs"/>
                        </a:rPr>
                        <a:t>Leeftijd in jaren</a:t>
                      </a:r>
                      <a:endParaRPr lang="nl-NL" dirty="0"/>
                    </a:p>
                  </a:txBody>
                  <a:tcPr/>
                </a:tc>
                <a:tc>
                  <a:txBody>
                    <a:bodyPr/>
                    <a:lstStyle/>
                    <a:p>
                      <a:r>
                        <a:rPr kumimoji="0" lang="nl-NL" sz="1800" b="1" kern="1200" dirty="0">
                          <a:solidFill>
                            <a:schemeClr val="lt1"/>
                          </a:solidFill>
                          <a:latin typeface="+mn-lt"/>
                          <a:ea typeface="+mn-ea"/>
                          <a:cs typeface="+mn-cs"/>
                        </a:rPr>
                        <a:t>Ademhalingen per minuut</a:t>
                      </a:r>
                      <a:endParaRPr lang="nl-NL" dirty="0"/>
                    </a:p>
                  </a:txBody>
                  <a:tcPr/>
                </a:tc>
                <a:extLst>
                  <a:ext uri="{0D108BD9-81ED-4DB2-BD59-A6C34878D82A}">
                    <a16:rowId xmlns:a16="http://schemas.microsoft.com/office/drawing/2014/main" val="10000"/>
                  </a:ext>
                </a:extLst>
              </a:tr>
              <a:tr h="2205520">
                <a:tc>
                  <a:txBody>
                    <a:bodyPr/>
                    <a:lstStyle/>
                    <a:p>
                      <a:pPr>
                        <a:lnSpc>
                          <a:spcPct val="100000"/>
                        </a:lnSpc>
                        <a:spcAft>
                          <a:spcPts val="0"/>
                        </a:spcAft>
                      </a:pPr>
                      <a:r>
                        <a:rPr lang="nl-NL" sz="2400" dirty="0">
                          <a:latin typeface="+mj-lt"/>
                          <a:ea typeface="Calibri"/>
                          <a:cs typeface="Times New Roman"/>
                        </a:rPr>
                        <a:t>&lt; 1 jaar</a:t>
                      </a:r>
                    </a:p>
                    <a:p>
                      <a:pPr>
                        <a:lnSpc>
                          <a:spcPct val="100000"/>
                        </a:lnSpc>
                        <a:spcAft>
                          <a:spcPts val="0"/>
                        </a:spcAft>
                      </a:pPr>
                      <a:r>
                        <a:rPr lang="nl-NL" sz="2400" dirty="0">
                          <a:latin typeface="+mj-lt"/>
                          <a:ea typeface="Calibri"/>
                          <a:cs typeface="Times New Roman"/>
                        </a:rPr>
                        <a:t>1-2 jaar</a:t>
                      </a:r>
                    </a:p>
                    <a:p>
                      <a:pPr>
                        <a:lnSpc>
                          <a:spcPct val="100000"/>
                        </a:lnSpc>
                        <a:spcAft>
                          <a:spcPts val="0"/>
                        </a:spcAft>
                      </a:pPr>
                      <a:r>
                        <a:rPr lang="nl-NL" sz="2400" dirty="0">
                          <a:latin typeface="+mj-lt"/>
                          <a:ea typeface="Calibri"/>
                          <a:cs typeface="Times New Roman"/>
                        </a:rPr>
                        <a:t>2-5 jaar</a:t>
                      </a:r>
                    </a:p>
                    <a:p>
                      <a:pPr>
                        <a:lnSpc>
                          <a:spcPct val="100000"/>
                        </a:lnSpc>
                        <a:spcAft>
                          <a:spcPts val="0"/>
                        </a:spcAft>
                      </a:pPr>
                      <a:r>
                        <a:rPr lang="nl-NL" sz="2400" dirty="0">
                          <a:latin typeface="+mj-lt"/>
                          <a:ea typeface="Calibri"/>
                          <a:cs typeface="Times New Roman"/>
                        </a:rPr>
                        <a:t>5-12 jaar</a:t>
                      </a:r>
                    </a:p>
                    <a:p>
                      <a:pPr>
                        <a:lnSpc>
                          <a:spcPct val="100000"/>
                        </a:lnSpc>
                        <a:spcAft>
                          <a:spcPts val="0"/>
                        </a:spcAft>
                      </a:pPr>
                      <a:r>
                        <a:rPr lang="nl-NL" sz="2400" dirty="0">
                          <a:latin typeface="+mj-lt"/>
                          <a:ea typeface="Calibri"/>
                          <a:cs typeface="Times New Roman"/>
                        </a:rPr>
                        <a:t>&gt;12 jaar</a:t>
                      </a:r>
                    </a:p>
                  </a:txBody>
                  <a:tcPr marL="68580" marR="68580" marT="0" marB="0"/>
                </a:tc>
                <a:tc>
                  <a:txBody>
                    <a:bodyPr/>
                    <a:lstStyle/>
                    <a:p>
                      <a:r>
                        <a:rPr kumimoji="0" lang="nl-NL" sz="2400" kern="1200" dirty="0">
                          <a:solidFill>
                            <a:schemeClr val="dk1"/>
                          </a:solidFill>
                          <a:latin typeface="+mj-lt"/>
                          <a:ea typeface="+mn-ea"/>
                          <a:cs typeface="+mn-cs"/>
                        </a:rPr>
                        <a:t>30-40</a:t>
                      </a:r>
                    </a:p>
                    <a:p>
                      <a:r>
                        <a:rPr kumimoji="0" lang="nl-NL" sz="2400" kern="1200" dirty="0">
                          <a:solidFill>
                            <a:schemeClr val="dk1"/>
                          </a:solidFill>
                          <a:latin typeface="+mj-lt"/>
                          <a:ea typeface="+mn-ea"/>
                          <a:cs typeface="+mn-cs"/>
                        </a:rPr>
                        <a:t>25-35</a:t>
                      </a:r>
                    </a:p>
                    <a:p>
                      <a:r>
                        <a:rPr kumimoji="0" lang="nl-NL" sz="2400" kern="1200" dirty="0">
                          <a:solidFill>
                            <a:schemeClr val="dk1"/>
                          </a:solidFill>
                          <a:latin typeface="+mj-lt"/>
                          <a:ea typeface="+mn-ea"/>
                          <a:cs typeface="+mn-cs"/>
                        </a:rPr>
                        <a:t>25-30</a:t>
                      </a:r>
                    </a:p>
                    <a:p>
                      <a:r>
                        <a:rPr kumimoji="0" lang="nl-NL" sz="2400" kern="1200" dirty="0">
                          <a:solidFill>
                            <a:schemeClr val="dk1"/>
                          </a:solidFill>
                          <a:latin typeface="+mj-lt"/>
                          <a:ea typeface="+mn-ea"/>
                          <a:cs typeface="+mn-cs"/>
                        </a:rPr>
                        <a:t>20-25</a:t>
                      </a:r>
                    </a:p>
                    <a:p>
                      <a:r>
                        <a:rPr kumimoji="0" lang="nl-NL" sz="2400" kern="1200" dirty="0">
                          <a:solidFill>
                            <a:schemeClr val="dk1"/>
                          </a:solidFill>
                          <a:latin typeface="+mj-lt"/>
                          <a:ea typeface="+mn-ea"/>
                          <a:cs typeface="+mn-cs"/>
                        </a:rPr>
                        <a:t>15-20</a:t>
                      </a:r>
                    </a:p>
                  </a:txBody>
                  <a:tcPr/>
                </a:tc>
                <a:extLst>
                  <a:ext uri="{0D108BD9-81ED-4DB2-BD59-A6C34878D82A}">
                    <a16:rowId xmlns:a16="http://schemas.microsoft.com/office/drawing/2014/main" val="10001"/>
                  </a:ext>
                </a:extLst>
              </a:tr>
            </a:tbl>
          </a:graphicData>
        </a:graphic>
      </p:graphicFrame>
      <p:sp>
        <p:nvSpPr>
          <p:cNvPr id="9" name="Titel 8"/>
          <p:cNvSpPr>
            <a:spLocks noGrp="1"/>
          </p:cNvSpPr>
          <p:nvPr>
            <p:ph type="title"/>
          </p:nvPr>
        </p:nvSpPr>
        <p:spPr/>
        <p:txBody>
          <a:bodyPr/>
          <a:lstStyle/>
          <a:p>
            <a:pPr fontAlgn="auto">
              <a:spcAft>
                <a:spcPts val="0"/>
              </a:spcAft>
              <a:defRPr/>
            </a:pPr>
            <a:endParaRPr lang="nl-NL"/>
          </a:p>
        </p:txBody>
      </p:sp>
      <p:sp>
        <p:nvSpPr>
          <p:cNvPr id="21517" name="Tijdelijke aanduiding voor inhoud 6"/>
          <p:cNvSpPr>
            <a:spLocks noGrp="1"/>
          </p:cNvSpPr>
          <p:nvPr>
            <p:ph idx="1"/>
          </p:nvPr>
        </p:nvSpPr>
        <p:spPr/>
        <p:txBody>
          <a:bodyPr/>
          <a:lstStyle/>
          <a:p>
            <a:r>
              <a:rPr lang="nl-NL"/>
              <a:t>Normale ademhalingsfrequentie bij volwassenen is 12 - 18 ademhalingen per minuut</a:t>
            </a:r>
          </a:p>
          <a:p>
            <a:endParaRPr lang="nl-NL"/>
          </a:p>
          <a:p>
            <a:endParaRPr lang="nl-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fontAlgn="auto">
              <a:spcAft>
                <a:spcPts val="0"/>
              </a:spcAft>
              <a:defRPr/>
            </a:pPr>
            <a:endParaRPr lang="nl-NL"/>
          </a:p>
        </p:txBody>
      </p:sp>
      <p:sp>
        <p:nvSpPr>
          <p:cNvPr id="22530" name="Tijdelijke aanduiding voor inhoud 4"/>
          <p:cNvSpPr>
            <a:spLocks noGrp="1"/>
          </p:cNvSpPr>
          <p:nvPr>
            <p:ph idx="1"/>
          </p:nvPr>
        </p:nvSpPr>
        <p:spPr/>
        <p:txBody>
          <a:bodyPr/>
          <a:lstStyle/>
          <a:p>
            <a:r>
              <a:rPr lang="nl-NL"/>
              <a:t>Behalve de frequentie kunnen er ook andere aspecten aan de ademhaling gemeten worden, zoals diepte, geluid (rochelen, piepen enz.), adembeweging (neusvleugelen, sterkte borst- en buikbewegingen enz), regelmaat, onaangename geur</a:t>
            </a:r>
          </a:p>
          <a:p>
            <a:pPr>
              <a:buFont typeface="Wingdings" pitchFamily="2" charset="2"/>
              <a:buNone/>
            </a:pP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3375"/>
            <a:ext cx="7467600" cy="1084263"/>
          </a:xfrm>
        </p:spPr>
        <p:txBody>
          <a:bodyPr>
            <a:normAutofit fontScale="90000"/>
          </a:bodyPr>
          <a:lstStyle/>
          <a:p>
            <a:pPr fontAlgn="auto">
              <a:spcAft>
                <a:spcPts val="0"/>
              </a:spcAft>
              <a:defRPr/>
            </a:pPr>
            <a:br>
              <a:rPr lang="nl-NL" dirty="0"/>
            </a:br>
            <a:r>
              <a:rPr lang="nl-NL" dirty="0"/>
              <a:t>afwijkende ademhalingstypen</a:t>
            </a:r>
          </a:p>
        </p:txBody>
      </p:sp>
      <p:sp>
        <p:nvSpPr>
          <p:cNvPr id="23554" name="Tijdelijke aanduiding voor inhoud 2"/>
          <p:cNvSpPr>
            <a:spLocks noGrp="1"/>
          </p:cNvSpPr>
          <p:nvPr>
            <p:ph idx="1"/>
          </p:nvPr>
        </p:nvSpPr>
        <p:spPr/>
        <p:txBody>
          <a:bodyPr>
            <a:normAutofit/>
          </a:bodyPr>
          <a:lstStyle/>
          <a:p>
            <a:r>
              <a:rPr lang="nl-NL"/>
              <a:t>ademhaling volgens</a:t>
            </a:r>
            <a:r>
              <a:rPr lang="nl-NL" b="1"/>
              <a:t> Biot</a:t>
            </a:r>
            <a:r>
              <a:rPr lang="nl-NL"/>
              <a:t> (regelmatig stijgen en dalen in frequentie van de ademhaling met tussenperiodes van apnoe)</a:t>
            </a:r>
          </a:p>
          <a:p>
            <a:pPr>
              <a:buFont typeface="Wingdings" pitchFamily="2" charset="2"/>
              <a:buNone/>
            </a:pPr>
            <a:endParaRPr lang="nl-NL"/>
          </a:p>
          <a:p>
            <a:r>
              <a:rPr lang="nl-NL"/>
              <a:t>ademhaling volgens </a:t>
            </a:r>
            <a:r>
              <a:rPr lang="nl-NL" b="1"/>
              <a:t>Cheyne-Stokes</a:t>
            </a:r>
            <a:r>
              <a:rPr lang="nl-NL"/>
              <a:t> (onregelmatige, schoksgewijze ademhalingen met langere periodes van apnoe, ademvolume daalt)</a:t>
            </a:r>
          </a:p>
          <a:p>
            <a:pPr>
              <a:buFont typeface="Wingdings" pitchFamily="2" charset="2"/>
              <a:buNone/>
            </a:pPr>
            <a:endParaRPr lang="nl-NL"/>
          </a:p>
          <a:p>
            <a:r>
              <a:rPr lang="nl-NL"/>
              <a:t>ademhaling volgens </a:t>
            </a:r>
            <a:r>
              <a:rPr lang="nl-NL" b="1"/>
              <a:t>Kussmaul </a:t>
            </a:r>
            <a:r>
              <a:rPr lang="nl-NL"/>
              <a:t>(zeer diepe, regelmatige ademhaling)</a:t>
            </a:r>
          </a:p>
          <a:p>
            <a:pPr>
              <a:buFont typeface="Wingdings" pitchFamily="2" charset="2"/>
              <a:buNone/>
            </a:pPr>
            <a:endParaRPr lang="nl-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nl-NL" dirty="0"/>
              <a:t>benodigdheden</a:t>
            </a:r>
          </a:p>
        </p:txBody>
      </p:sp>
      <p:sp>
        <p:nvSpPr>
          <p:cNvPr id="24578" name="Tijdelijke aanduiding voor inhoud 2"/>
          <p:cNvSpPr>
            <a:spLocks noGrp="1"/>
          </p:cNvSpPr>
          <p:nvPr>
            <p:ph idx="1"/>
          </p:nvPr>
        </p:nvSpPr>
        <p:spPr/>
        <p:txBody>
          <a:bodyPr/>
          <a:lstStyle/>
          <a:p>
            <a:r>
              <a:rPr lang="nl-NL"/>
              <a:t>Een polsteller, horloge met secondewijzer of een stopwatch</a:t>
            </a:r>
          </a:p>
          <a:p>
            <a:r>
              <a:rPr lang="nl-NL"/>
              <a:t>Pen en papier</a:t>
            </a:r>
          </a:p>
          <a:p>
            <a:pPr>
              <a:buFont typeface="Wingdings" pitchFamily="2" charset="2"/>
              <a:buNone/>
            </a:pPr>
            <a:endParaRPr lang="nl-NL"/>
          </a:p>
          <a:p>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nl-NL" dirty="0"/>
              <a:t>werkwijze</a:t>
            </a:r>
          </a:p>
        </p:txBody>
      </p:sp>
      <p:sp>
        <p:nvSpPr>
          <p:cNvPr id="25602" name="Tijdelijke aanduiding voor inhoud 2"/>
          <p:cNvSpPr>
            <a:spLocks noGrp="1"/>
          </p:cNvSpPr>
          <p:nvPr>
            <p:ph idx="1"/>
          </p:nvPr>
        </p:nvSpPr>
        <p:spPr/>
        <p:txBody>
          <a:bodyPr>
            <a:normAutofit lnSpcReduction="10000"/>
          </a:bodyPr>
          <a:lstStyle/>
          <a:p>
            <a:r>
              <a:rPr lang="nl-NL"/>
              <a:t>Laat de cliënt rustig zitten of liggen</a:t>
            </a:r>
          </a:p>
          <a:p>
            <a:r>
              <a:rPr lang="nl-NL"/>
              <a:t>Pak de pols van de cliënt en vertel </a:t>
            </a:r>
            <a:r>
              <a:rPr lang="nl-NL" b="1"/>
              <a:t>NIET</a:t>
            </a:r>
            <a:r>
              <a:rPr lang="nl-NL"/>
              <a:t> dat de ademhaling wordt geteld</a:t>
            </a:r>
          </a:p>
          <a:p>
            <a:r>
              <a:rPr lang="nl-NL"/>
              <a:t>Observeer ondertussen de ademhaling</a:t>
            </a:r>
          </a:p>
          <a:p>
            <a:r>
              <a:rPr lang="nl-NL"/>
              <a:t>één ademhaling bestaat uit inademing, uitademing en rust</a:t>
            </a:r>
          </a:p>
          <a:p>
            <a:r>
              <a:rPr lang="nl-NL"/>
              <a:t>Tel de inademingen</a:t>
            </a:r>
          </a:p>
          <a:p>
            <a:r>
              <a:rPr lang="nl-NL"/>
              <a:t>Tel 30 of 60 seconden (bij 30 seconden de uitslag 2 x doen) en noteer de uitslag</a:t>
            </a:r>
          </a:p>
          <a:p>
            <a:r>
              <a:rPr lang="nl-NL"/>
              <a:t>Tel bij onregelmatige ademhaling altijd 60 seconden en noteer ook dat de ademhaling onregelmatig is.</a:t>
            </a:r>
          </a:p>
          <a:p>
            <a:pPr>
              <a:buFont typeface="Wingdings" pitchFamily="2" charset="2"/>
              <a:buNone/>
            </a:pPr>
            <a:endParaRPr lang="nl-N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fontAlgn="auto">
              <a:spcAft>
                <a:spcPts val="0"/>
              </a:spcAft>
              <a:defRPr/>
            </a:pPr>
            <a:r>
              <a:rPr lang="nl-NL" dirty="0" err="1"/>
              <a:t>Peakflow</a:t>
            </a:r>
            <a:r>
              <a:rPr lang="nl-NL" dirty="0"/>
              <a:t>/</a:t>
            </a:r>
            <a:r>
              <a:rPr lang="nl-NL" dirty="0" err="1"/>
              <a:t>spirometrie</a:t>
            </a:r>
            <a:endParaRPr lang="nl-NL" dirty="0"/>
          </a:p>
        </p:txBody>
      </p:sp>
      <p:sp>
        <p:nvSpPr>
          <p:cNvPr id="19459" name="Rectangle 3"/>
          <p:cNvSpPr>
            <a:spLocks noGrp="1" noChangeArrowheads="1"/>
          </p:cNvSpPr>
          <p:nvPr>
            <p:ph idx="1"/>
          </p:nvPr>
        </p:nvSpPr>
        <p:spPr/>
        <p:txBody>
          <a:bodyPr>
            <a:normAutofit fontScale="92500" lnSpcReduction="10000"/>
          </a:bodyPr>
          <a:lstStyle/>
          <a:p>
            <a:pPr marL="274320" indent="-274320" fontAlgn="auto">
              <a:lnSpc>
                <a:spcPct val="90000"/>
              </a:lnSpc>
              <a:spcAft>
                <a:spcPts val="0"/>
              </a:spcAft>
              <a:buFont typeface="Wingdings"/>
              <a:buChar char=""/>
              <a:defRPr/>
            </a:pPr>
            <a:r>
              <a:rPr lang="nl-NL" u="sng" dirty="0"/>
              <a:t>Vroeger</a:t>
            </a:r>
            <a:endParaRPr lang="nl-NL" dirty="0"/>
          </a:p>
          <a:p>
            <a:pPr marL="274320" indent="-274320" fontAlgn="auto">
              <a:lnSpc>
                <a:spcPct val="90000"/>
              </a:lnSpc>
              <a:spcAft>
                <a:spcPts val="0"/>
              </a:spcAft>
              <a:buFont typeface="Wingdings" pitchFamily="2" charset="2"/>
              <a:buNone/>
              <a:defRPr/>
            </a:pPr>
            <a:r>
              <a:rPr lang="nl-NL" dirty="0"/>
              <a:t>     CARA: Chronische Aspecifieke Respiratoire                       Aandoeningen</a:t>
            </a:r>
          </a:p>
          <a:p>
            <a:pPr marL="274320" indent="-274320" fontAlgn="auto">
              <a:lnSpc>
                <a:spcPct val="90000"/>
              </a:lnSpc>
              <a:spcAft>
                <a:spcPts val="0"/>
              </a:spcAft>
              <a:buFont typeface="Wingdings" pitchFamily="2" charset="2"/>
              <a:buNone/>
              <a:defRPr/>
            </a:pPr>
            <a:endParaRPr lang="nl-NL" u="sng" dirty="0"/>
          </a:p>
          <a:p>
            <a:pPr marL="274320" indent="-274320" fontAlgn="auto">
              <a:lnSpc>
                <a:spcPct val="90000"/>
              </a:lnSpc>
              <a:spcAft>
                <a:spcPts val="0"/>
              </a:spcAft>
              <a:buFont typeface="Wingdings"/>
              <a:buChar char=""/>
              <a:defRPr/>
            </a:pPr>
            <a:r>
              <a:rPr lang="nl-NL" u="sng" dirty="0"/>
              <a:t>Nu</a:t>
            </a:r>
            <a:endParaRPr lang="nl-NL" dirty="0"/>
          </a:p>
          <a:p>
            <a:pPr marL="274320" indent="-274320" fontAlgn="auto">
              <a:lnSpc>
                <a:spcPct val="90000"/>
              </a:lnSpc>
              <a:spcAft>
                <a:spcPts val="0"/>
              </a:spcAft>
              <a:buFont typeface="Wingdings" pitchFamily="2" charset="2"/>
              <a:buNone/>
              <a:defRPr/>
            </a:pPr>
            <a:r>
              <a:rPr lang="nl-NL" dirty="0"/>
              <a:t>     Astma: kortademigheid </a:t>
            </a:r>
          </a:p>
          <a:p>
            <a:pPr marL="274320" indent="-274320" fontAlgn="auto">
              <a:lnSpc>
                <a:spcPct val="90000"/>
              </a:lnSpc>
              <a:spcAft>
                <a:spcPts val="0"/>
              </a:spcAft>
              <a:buFont typeface="Wingdings" pitchFamily="2" charset="2"/>
              <a:buNone/>
              <a:defRPr/>
            </a:pPr>
            <a:r>
              <a:rPr lang="nl-NL" dirty="0"/>
              <a:t>     Het is een reactie van de luchtwegen op bepaalde   prikkels</a:t>
            </a:r>
          </a:p>
          <a:p>
            <a:pPr marL="274320" indent="-274320" fontAlgn="auto">
              <a:lnSpc>
                <a:spcPct val="90000"/>
              </a:lnSpc>
              <a:spcAft>
                <a:spcPts val="0"/>
              </a:spcAft>
              <a:buFont typeface="Wingdings" pitchFamily="2" charset="2"/>
              <a:buNone/>
              <a:defRPr/>
            </a:pPr>
            <a:endParaRPr lang="en-US" dirty="0"/>
          </a:p>
          <a:p>
            <a:pPr marL="274320" indent="-274320" fontAlgn="auto">
              <a:lnSpc>
                <a:spcPct val="90000"/>
              </a:lnSpc>
              <a:spcAft>
                <a:spcPts val="0"/>
              </a:spcAft>
              <a:buFont typeface="Wingdings" pitchFamily="2" charset="2"/>
              <a:buNone/>
              <a:defRPr/>
            </a:pPr>
            <a:r>
              <a:rPr lang="en-US" dirty="0"/>
              <a:t>     COPD: Chronic Obstructive Pulmonary Disease</a:t>
            </a:r>
          </a:p>
          <a:p>
            <a:pPr marL="274320" indent="-274320" fontAlgn="auto">
              <a:lnSpc>
                <a:spcPct val="90000"/>
              </a:lnSpc>
              <a:spcAft>
                <a:spcPts val="0"/>
              </a:spcAft>
              <a:buFont typeface="Wingdings" pitchFamily="2" charset="2"/>
              <a:buNone/>
              <a:defRPr/>
            </a:pPr>
            <a:r>
              <a:rPr lang="en-US" dirty="0"/>
              <a:t>                  </a:t>
            </a:r>
            <a:r>
              <a:rPr lang="en-US" dirty="0" err="1"/>
              <a:t>Chronische</a:t>
            </a:r>
            <a:r>
              <a:rPr lang="en-US" dirty="0"/>
              <a:t> </a:t>
            </a:r>
            <a:r>
              <a:rPr lang="en-US" dirty="0" err="1"/>
              <a:t>obstructieve</a:t>
            </a:r>
            <a:r>
              <a:rPr lang="en-US" dirty="0"/>
              <a:t> </a:t>
            </a:r>
            <a:r>
              <a:rPr lang="en-US" dirty="0" err="1"/>
              <a:t>longziekten</a:t>
            </a:r>
            <a:endParaRPr lang="nl-NL" dirty="0"/>
          </a:p>
          <a:p>
            <a:pPr marL="274320" indent="-274320" fontAlgn="auto">
              <a:lnSpc>
                <a:spcPct val="90000"/>
              </a:lnSpc>
              <a:spcAft>
                <a:spcPts val="0"/>
              </a:spcAft>
              <a:buFont typeface="Wingdings" pitchFamily="2" charset="2"/>
              <a:buNone/>
              <a:defRPr/>
            </a:pPr>
            <a:r>
              <a:rPr lang="nl-NL" dirty="0"/>
              <a:t>                  →chronische bronchitis</a:t>
            </a:r>
          </a:p>
          <a:p>
            <a:pPr marL="274320" indent="-274320" fontAlgn="auto">
              <a:lnSpc>
                <a:spcPct val="90000"/>
              </a:lnSpc>
              <a:spcAft>
                <a:spcPts val="0"/>
              </a:spcAft>
              <a:buFont typeface="Wingdings" pitchFamily="2" charset="2"/>
              <a:buNone/>
              <a:defRPr/>
            </a:pPr>
            <a:r>
              <a:rPr lang="nl-NL" dirty="0"/>
              <a:t>                  →longemfyseem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p:cNvGraphicFramePr>
            <a:graphicFrameLocks noGrp="1"/>
          </p:cNvGraphicFramePr>
          <p:nvPr/>
        </p:nvGraphicFramePr>
        <p:xfrm>
          <a:off x="468313" y="549275"/>
          <a:ext cx="7632848" cy="5708014"/>
        </p:xfrm>
        <a:graphic>
          <a:graphicData uri="http://schemas.openxmlformats.org/drawingml/2006/table">
            <a:tbl>
              <a:tblPr/>
              <a:tblGrid>
                <a:gridCol w="3816424">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890066">
                <a:tc>
                  <a:txBody>
                    <a:bodyPr/>
                    <a:lstStyle/>
                    <a:p>
                      <a:pPr>
                        <a:lnSpc>
                          <a:spcPct val="115000"/>
                        </a:lnSpc>
                        <a:spcAft>
                          <a:spcPts val="0"/>
                        </a:spcAft>
                      </a:pPr>
                      <a:r>
                        <a:rPr lang="nl-NL" sz="2000" dirty="0">
                          <a:latin typeface="Calibri"/>
                          <a:ea typeface="Calibri"/>
                          <a:cs typeface="Times New Roman"/>
                        </a:rPr>
                        <a:t>          </a:t>
                      </a:r>
                    </a:p>
                    <a:p>
                      <a:pPr>
                        <a:lnSpc>
                          <a:spcPct val="115000"/>
                        </a:lnSpc>
                        <a:spcAft>
                          <a:spcPts val="0"/>
                        </a:spcAft>
                      </a:pPr>
                      <a:r>
                        <a:rPr lang="nl-NL" sz="2800" dirty="0">
                          <a:latin typeface="Calibri"/>
                          <a:ea typeface="Calibri"/>
                          <a:cs typeface="Times New Roman"/>
                        </a:rPr>
                        <a:t>Astma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nl-NL" sz="2800" dirty="0">
                        <a:latin typeface="Calibri"/>
                        <a:ea typeface="Calibri"/>
                        <a:cs typeface="Times New Roman"/>
                      </a:endParaRPr>
                    </a:p>
                    <a:p>
                      <a:pPr>
                        <a:lnSpc>
                          <a:spcPct val="115000"/>
                        </a:lnSpc>
                        <a:spcAft>
                          <a:spcPts val="0"/>
                        </a:spcAft>
                      </a:pPr>
                      <a:r>
                        <a:rPr lang="nl-NL" sz="2800" dirty="0">
                          <a:latin typeface="Calibri"/>
                          <a:ea typeface="Calibri"/>
                          <a:cs typeface="Times New Roman"/>
                        </a:rPr>
                        <a:t>COPD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726558">
                <a:tc>
                  <a:txBody>
                    <a:bodyPr/>
                    <a:lstStyle/>
                    <a:p>
                      <a:pPr marL="342900" lvl="0" indent="-342900">
                        <a:lnSpc>
                          <a:spcPct val="115000"/>
                        </a:lnSpc>
                        <a:spcAft>
                          <a:spcPts val="0"/>
                        </a:spcAft>
                        <a:buFont typeface="Symbol"/>
                        <a:buChar char=""/>
                      </a:pPr>
                      <a:endParaRPr lang="nl-NL" sz="2000" dirty="0">
                        <a:latin typeface="Calibri"/>
                        <a:ea typeface="Calibri"/>
                        <a:cs typeface="Times New Roman"/>
                      </a:endParaRPr>
                    </a:p>
                    <a:p>
                      <a:pPr marL="342900" lvl="0" indent="-342900">
                        <a:lnSpc>
                          <a:spcPct val="115000"/>
                        </a:lnSpc>
                        <a:spcAft>
                          <a:spcPts val="0"/>
                        </a:spcAft>
                        <a:buFont typeface="Symbol"/>
                        <a:buChar char=""/>
                      </a:pPr>
                      <a:r>
                        <a:rPr lang="nl-NL" sz="2000" dirty="0">
                          <a:latin typeface="Calibri"/>
                          <a:ea typeface="Calibri"/>
                          <a:cs typeface="Times New Roman"/>
                        </a:rPr>
                        <a:t> Vooral onder de 40 jaar</a:t>
                      </a:r>
                    </a:p>
                    <a:p>
                      <a:pPr marL="342900" lvl="0" indent="-342900">
                        <a:lnSpc>
                          <a:spcPct val="115000"/>
                        </a:lnSpc>
                        <a:spcAft>
                          <a:spcPts val="0"/>
                        </a:spcAft>
                        <a:buFont typeface="Symbol"/>
                        <a:buChar char=""/>
                      </a:pPr>
                      <a:r>
                        <a:rPr lang="nl-NL" sz="2000" dirty="0">
                          <a:latin typeface="Calibri"/>
                          <a:ea typeface="Calibri"/>
                          <a:cs typeface="Times New Roman"/>
                        </a:rPr>
                        <a:t>Klachtenvrije periodes (benauwdheid, piepende ademhaling, hoesten en opgeven van (taai) slijm)</a:t>
                      </a:r>
                    </a:p>
                    <a:p>
                      <a:pPr marL="342900" lvl="0" indent="-342900">
                        <a:lnSpc>
                          <a:spcPct val="115000"/>
                        </a:lnSpc>
                        <a:spcAft>
                          <a:spcPts val="0"/>
                        </a:spcAft>
                        <a:buFont typeface="Symbol"/>
                        <a:buChar char=""/>
                      </a:pPr>
                      <a:r>
                        <a:rPr lang="nl-NL" sz="2000" dirty="0">
                          <a:latin typeface="Calibri"/>
                          <a:ea typeface="Calibri"/>
                          <a:cs typeface="Times New Roman"/>
                        </a:rPr>
                        <a:t>Soms klachten bij inspanning</a:t>
                      </a:r>
                    </a:p>
                    <a:p>
                      <a:pPr marL="342900" lvl="0" indent="-342900">
                        <a:lnSpc>
                          <a:spcPct val="115000"/>
                        </a:lnSpc>
                        <a:spcAft>
                          <a:spcPts val="0"/>
                        </a:spcAft>
                        <a:buFont typeface="Symbol"/>
                        <a:buChar char=""/>
                      </a:pPr>
                      <a:r>
                        <a:rPr lang="nl-NL" sz="2000" dirty="0">
                          <a:latin typeface="Calibri"/>
                          <a:ea typeface="Calibri"/>
                          <a:cs typeface="Times New Roman"/>
                        </a:rPr>
                        <a:t>Benauwdheid in de regel goed op te heffen met medicijnen</a:t>
                      </a:r>
                    </a:p>
                    <a:p>
                      <a:pPr marL="342900" lvl="0" indent="-342900">
                        <a:lnSpc>
                          <a:spcPct val="115000"/>
                        </a:lnSpc>
                        <a:spcAft>
                          <a:spcPts val="0"/>
                        </a:spcAft>
                        <a:buFont typeface="Symbol"/>
                        <a:buChar char=""/>
                      </a:pPr>
                      <a:r>
                        <a:rPr lang="nl-NL" sz="2000" dirty="0">
                          <a:latin typeface="Calibri"/>
                          <a:ea typeface="Calibri"/>
                          <a:cs typeface="Times New Roman"/>
                        </a:rPr>
                        <a:t>Atopische constitutie (=erfelijke aanleg)</a:t>
                      </a:r>
                    </a:p>
                    <a:p>
                      <a:pPr marL="342900" lvl="0" indent="-342900">
                        <a:lnSpc>
                          <a:spcPct val="115000"/>
                        </a:lnSpc>
                        <a:spcAft>
                          <a:spcPts val="0"/>
                        </a:spcAft>
                        <a:buFont typeface="Symbol"/>
                        <a:buChar char=""/>
                      </a:pPr>
                      <a:r>
                        <a:rPr lang="nl-NL" sz="2000" dirty="0">
                          <a:latin typeface="Calibri"/>
                          <a:ea typeface="Calibri"/>
                          <a:cs typeface="Times New Roman"/>
                        </a:rPr>
                        <a:t>Geen of weinig longbeschadiging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endParaRPr lang="nl-NL" sz="2000" dirty="0">
                        <a:latin typeface="Calibri"/>
                        <a:ea typeface="Calibri"/>
                        <a:cs typeface="Times New Roman"/>
                      </a:endParaRPr>
                    </a:p>
                    <a:p>
                      <a:pPr marL="342900" lvl="0" indent="-342900">
                        <a:lnSpc>
                          <a:spcPct val="115000"/>
                        </a:lnSpc>
                        <a:spcAft>
                          <a:spcPts val="0"/>
                        </a:spcAft>
                        <a:buFont typeface="Symbol"/>
                        <a:buChar char=""/>
                      </a:pPr>
                      <a:r>
                        <a:rPr lang="nl-NL" sz="2000" dirty="0">
                          <a:latin typeface="Calibri"/>
                          <a:ea typeface="Calibri"/>
                          <a:cs typeface="Times New Roman"/>
                        </a:rPr>
                        <a:t>Vooral boven de 40 jaar</a:t>
                      </a:r>
                    </a:p>
                    <a:p>
                      <a:pPr marL="342900" lvl="0" indent="-342900">
                        <a:lnSpc>
                          <a:spcPct val="115000"/>
                        </a:lnSpc>
                        <a:spcAft>
                          <a:spcPts val="0"/>
                        </a:spcAft>
                        <a:buFont typeface="Symbol"/>
                        <a:buChar char=""/>
                      </a:pPr>
                      <a:r>
                        <a:rPr lang="nl-NL" sz="2000" dirty="0">
                          <a:latin typeface="Calibri"/>
                          <a:ea typeface="Calibri"/>
                          <a:cs typeface="Times New Roman"/>
                        </a:rPr>
                        <a:t>Altijd klachten (dagelijks hoesten en veel slijm opgeven, kortademigheid)</a:t>
                      </a:r>
                    </a:p>
                    <a:p>
                      <a:pPr marL="342900" lvl="0" indent="-342900">
                        <a:lnSpc>
                          <a:spcPct val="115000"/>
                        </a:lnSpc>
                        <a:spcAft>
                          <a:spcPts val="0"/>
                        </a:spcAft>
                        <a:buFont typeface="Symbol"/>
                        <a:buNone/>
                      </a:pPr>
                      <a:endParaRPr lang="nl-NL" sz="2000" dirty="0">
                        <a:latin typeface="Calibri"/>
                        <a:ea typeface="Calibri"/>
                        <a:cs typeface="Times New Roman"/>
                      </a:endParaRPr>
                    </a:p>
                    <a:p>
                      <a:pPr marL="342900" lvl="0" indent="-342900">
                        <a:lnSpc>
                          <a:spcPct val="115000"/>
                        </a:lnSpc>
                        <a:spcAft>
                          <a:spcPts val="0"/>
                        </a:spcAft>
                        <a:buFont typeface="Symbol"/>
                        <a:buChar char=""/>
                      </a:pPr>
                      <a:r>
                        <a:rPr lang="nl-NL" sz="2000" dirty="0">
                          <a:latin typeface="Calibri"/>
                          <a:ea typeface="Calibri"/>
                          <a:cs typeface="Times New Roman"/>
                        </a:rPr>
                        <a:t>Altijd benauwd bij inspanning</a:t>
                      </a:r>
                    </a:p>
                    <a:p>
                      <a:pPr marL="342900" lvl="0" indent="-342900">
                        <a:lnSpc>
                          <a:spcPct val="115000"/>
                        </a:lnSpc>
                        <a:spcAft>
                          <a:spcPts val="0"/>
                        </a:spcAft>
                        <a:buFont typeface="Symbol"/>
                        <a:buChar char=""/>
                      </a:pPr>
                      <a:r>
                        <a:rPr lang="nl-NL" sz="2000" dirty="0">
                          <a:latin typeface="Calibri"/>
                          <a:ea typeface="Calibri"/>
                          <a:cs typeface="Times New Roman"/>
                        </a:rPr>
                        <a:t>Benauwdheid vaak moeilijk op te heffen; soms zuurstof nodig</a:t>
                      </a:r>
                    </a:p>
                    <a:p>
                      <a:pPr marL="342900" lvl="0" indent="-342900">
                        <a:lnSpc>
                          <a:spcPct val="115000"/>
                        </a:lnSpc>
                        <a:spcAft>
                          <a:spcPts val="0"/>
                        </a:spcAft>
                        <a:buFont typeface="Symbol"/>
                        <a:buChar char=""/>
                      </a:pPr>
                      <a:r>
                        <a:rPr lang="nl-NL" sz="2000" dirty="0">
                          <a:latin typeface="Calibri"/>
                          <a:ea typeface="Calibri"/>
                          <a:cs typeface="Times New Roman"/>
                        </a:rPr>
                        <a:t>Roken voornaamste oorzaak</a:t>
                      </a:r>
                    </a:p>
                    <a:p>
                      <a:pPr marL="342900" lvl="0" indent="-342900">
                        <a:lnSpc>
                          <a:spcPct val="115000"/>
                        </a:lnSpc>
                        <a:spcAft>
                          <a:spcPts val="0"/>
                        </a:spcAft>
                        <a:buFont typeface="Symbol"/>
                        <a:buChar char=""/>
                      </a:pPr>
                      <a:endParaRPr lang="nl-NL" sz="2000" dirty="0">
                        <a:latin typeface="Calibri"/>
                        <a:ea typeface="Calibri"/>
                        <a:cs typeface="Times New Roman"/>
                      </a:endParaRPr>
                    </a:p>
                    <a:p>
                      <a:pPr marL="342900" lvl="0" indent="-342900">
                        <a:lnSpc>
                          <a:spcPct val="115000"/>
                        </a:lnSpc>
                        <a:spcAft>
                          <a:spcPts val="0"/>
                        </a:spcAft>
                        <a:buFont typeface="Symbol"/>
                        <a:buChar char=""/>
                      </a:pPr>
                      <a:r>
                        <a:rPr lang="nl-NL" sz="2000" dirty="0">
                          <a:latin typeface="Calibri"/>
                          <a:ea typeface="Calibri"/>
                          <a:cs typeface="Times New Roman"/>
                        </a:rPr>
                        <a:t>Door beschadiging geen rek meer in de longen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4828"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nl-N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endParaRPr lang="nl-NL"/>
          </a:p>
        </p:txBody>
      </p:sp>
      <p:sp>
        <p:nvSpPr>
          <p:cNvPr id="35842" name="Tijdelijke aanduiding voor inhoud 2"/>
          <p:cNvSpPr>
            <a:spLocks noGrp="1"/>
          </p:cNvSpPr>
          <p:nvPr>
            <p:ph idx="1"/>
          </p:nvPr>
        </p:nvSpPr>
        <p:spPr/>
        <p:txBody>
          <a:bodyPr/>
          <a:lstStyle/>
          <a:p>
            <a:r>
              <a:rPr lang="nl-NL"/>
              <a:t>Op wereldvlak is COPD momenteel de 12de doodsoorzaak, in de Westerse landen kan dit zelfs oorzaak nummer 3 zijn. Men verwacht echter dat tegen 2020 COPD wereldwijd op nummer 2 zal staan. </a:t>
            </a:r>
          </a:p>
          <a:p>
            <a:endParaRPr lang="nl-NL"/>
          </a:p>
        </p:txBody>
      </p:sp>
      <p:pic>
        <p:nvPicPr>
          <p:cNvPr id="35843" name="Tijdelijke aanduiding voor inhoud 3" descr="COPD_importance.jpg"/>
          <p:cNvPicPr>
            <a:picLocks noChangeAspect="1"/>
          </p:cNvPicPr>
          <p:nvPr/>
        </p:nvPicPr>
        <p:blipFill>
          <a:blip r:embed="rId2"/>
          <a:srcRect/>
          <a:stretch>
            <a:fillRect/>
          </a:stretch>
        </p:blipFill>
        <p:spPr bwMode="auto">
          <a:xfrm>
            <a:off x="2268538" y="4076700"/>
            <a:ext cx="3810000" cy="18383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Afbeelding 1" descr="ademhalingsfunctie.gif"/>
          <p:cNvPicPr>
            <a:picLocks noChangeAspect="1"/>
          </p:cNvPicPr>
          <p:nvPr/>
        </p:nvPicPr>
        <p:blipFill>
          <a:blip r:embed="rId2"/>
          <a:srcRect/>
          <a:stretch>
            <a:fillRect/>
          </a:stretch>
        </p:blipFill>
        <p:spPr bwMode="auto">
          <a:xfrm>
            <a:off x="1331913" y="1773238"/>
            <a:ext cx="5537200" cy="30956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fontAlgn="auto">
              <a:spcAft>
                <a:spcPts val="0"/>
              </a:spcAft>
              <a:defRPr/>
            </a:pPr>
            <a:r>
              <a:rPr lang="nl-NL"/>
              <a:t>Diagnostiek</a:t>
            </a:r>
          </a:p>
        </p:txBody>
      </p:sp>
      <p:sp>
        <p:nvSpPr>
          <p:cNvPr id="22531" name="Rectangle 3"/>
          <p:cNvSpPr>
            <a:spLocks noGrp="1" noChangeArrowheads="1"/>
          </p:cNvSpPr>
          <p:nvPr>
            <p:ph idx="1"/>
          </p:nvPr>
        </p:nvSpPr>
        <p:spPr/>
        <p:txBody>
          <a:bodyPr>
            <a:normAutofit fontScale="92500" lnSpcReduction="20000"/>
          </a:bodyPr>
          <a:lstStyle/>
          <a:p>
            <a:pPr marL="274320" indent="-274320" fontAlgn="auto">
              <a:spcAft>
                <a:spcPts val="0"/>
              </a:spcAft>
              <a:buFont typeface="Wingdings"/>
              <a:buChar char=""/>
              <a:defRPr/>
            </a:pPr>
            <a:r>
              <a:rPr lang="nl-NL" dirty="0"/>
              <a:t>Anamnese: 	</a:t>
            </a:r>
          </a:p>
          <a:p>
            <a:pPr marL="640080" lvl="1" indent="-274320" fontAlgn="auto">
              <a:spcAft>
                <a:spcPts val="0"/>
              </a:spcAft>
              <a:buFont typeface="Wingdings 2"/>
              <a:buChar char=""/>
              <a:defRPr/>
            </a:pPr>
            <a:r>
              <a:rPr lang="nl-NL" sz="2400" dirty="0"/>
              <a:t> de klachten</a:t>
            </a:r>
          </a:p>
          <a:p>
            <a:pPr marL="640080" lvl="1" indent="-274320" fontAlgn="auto">
              <a:spcAft>
                <a:spcPts val="0"/>
              </a:spcAft>
              <a:buFont typeface="Wingdings 2"/>
              <a:buChar char=""/>
              <a:defRPr/>
            </a:pPr>
            <a:r>
              <a:rPr lang="nl-NL" sz="2400" dirty="0"/>
              <a:t> uitlokkende factoren</a:t>
            </a:r>
          </a:p>
          <a:p>
            <a:pPr marL="640080" lvl="1" indent="-274320" fontAlgn="auto">
              <a:spcAft>
                <a:spcPts val="0"/>
              </a:spcAft>
              <a:buFont typeface="Wingdings 2"/>
              <a:buChar char=""/>
              <a:defRPr/>
            </a:pPr>
            <a:r>
              <a:rPr lang="nl-NL" sz="2400" dirty="0"/>
              <a:t> familie anamnese	</a:t>
            </a:r>
          </a:p>
          <a:p>
            <a:pPr marL="640080" lvl="1" indent="-274320" fontAlgn="auto">
              <a:spcAft>
                <a:spcPts val="0"/>
              </a:spcAft>
              <a:buFont typeface="Wingdings 2"/>
              <a:buChar char=""/>
              <a:defRPr/>
            </a:pPr>
            <a:r>
              <a:rPr lang="nl-NL" sz="2400" dirty="0"/>
              <a:t> allergie</a:t>
            </a:r>
          </a:p>
          <a:p>
            <a:pPr marL="640080" lvl="1" indent="-274320" fontAlgn="auto">
              <a:spcAft>
                <a:spcPts val="0"/>
              </a:spcAft>
              <a:buFont typeface="Wingdings 2"/>
              <a:buChar char=""/>
              <a:defRPr/>
            </a:pPr>
            <a:r>
              <a:rPr lang="nl-NL" sz="2400" dirty="0"/>
              <a:t> roken</a:t>
            </a:r>
          </a:p>
          <a:p>
            <a:pPr marL="274320" indent="-274320" fontAlgn="auto">
              <a:spcAft>
                <a:spcPts val="0"/>
              </a:spcAft>
              <a:buFont typeface="Wingdings"/>
              <a:buChar char=""/>
              <a:defRPr/>
            </a:pPr>
            <a:r>
              <a:rPr lang="nl-NL" dirty="0"/>
              <a:t>Lichamelijk onderzoek</a:t>
            </a:r>
          </a:p>
          <a:p>
            <a:pPr marL="274320" indent="-274320" fontAlgn="auto">
              <a:spcAft>
                <a:spcPts val="0"/>
              </a:spcAft>
              <a:buFont typeface="Wingdings"/>
              <a:buChar char=""/>
              <a:defRPr/>
            </a:pPr>
            <a:r>
              <a:rPr lang="nl-NL" dirty="0"/>
              <a:t>Piekstroommeting (astma)</a:t>
            </a:r>
          </a:p>
          <a:p>
            <a:pPr marL="274320" indent="-274320" fontAlgn="auto">
              <a:spcAft>
                <a:spcPts val="0"/>
              </a:spcAft>
              <a:buFont typeface="Wingdings"/>
              <a:buChar char=""/>
              <a:defRPr/>
            </a:pPr>
            <a:r>
              <a:rPr lang="nl-NL" dirty="0"/>
              <a:t>Longfunctieonderzoek/</a:t>
            </a:r>
            <a:r>
              <a:rPr lang="nl-NL" dirty="0" err="1"/>
              <a:t>spirometrie</a:t>
            </a:r>
            <a:r>
              <a:rPr lang="nl-NL" dirty="0"/>
              <a:t> (COPD)</a:t>
            </a:r>
          </a:p>
          <a:p>
            <a:pPr marL="274320" indent="-274320" fontAlgn="auto">
              <a:spcAft>
                <a:spcPts val="0"/>
              </a:spcAft>
              <a:buFont typeface="Wingdings"/>
              <a:buNone/>
              <a:defRPr/>
            </a:pPr>
            <a:r>
              <a:rPr lang="nl-NL" dirty="0"/>
              <a:t>    of bij bepaalde keuringen; o.a. brandweer, duikers</a:t>
            </a:r>
          </a:p>
          <a:p>
            <a:pPr marL="274320" indent="-274320" fontAlgn="auto">
              <a:spcAft>
                <a:spcPts val="0"/>
              </a:spcAft>
              <a:buFont typeface="Wingdings"/>
              <a:buChar char=""/>
              <a:defRPr/>
            </a:pPr>
            <a:r>
              <a:rPr lang="nl-NL" dirty="0"/>
              <a:t>Allergietest (astma)</a:t>
            </a:r>
          </a:p>
          <a:p>
            <a:pPr marL="274320" indent="-274320" fontAlgn="auto">
              <a:spcAft>
                <a:spcPts val="0"/>
              </a:spcAft>
              <a:buFont typeface="Wingdings"/>
              <a:buNone/>
              <a:defRPr/>
            </a:pPr>
            <a:r>
              <a:rPr lang="nl-NL" dirty="0"/>
              <a:t>    </a:t>
            </a:r>
            <a:endParaRPr lang="nl-NL" sz="2800" dirty="0"/>
          </a:p>
          <a:p>
            <a:pPr marL="274320" indent="-274320" fontAlgn="auto">
              <a:spcAft>
                <a:spcPts val="0"/>
              </a:spcAft>
              <a:buFont typeface="Wingdings" pitchFamily="2" charset="2"/>
              <a:buNone/>
              <a:defRPr/>
            </a:pP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a:t>
            </a:r>
          </a:p>
        </p:txBody>
      </p:sp>
      <p:sp>
        <p:nvSpPr>
          <p:cNvPr id="3" name="Tijdelijke aanduiding voor inhoud 2"/>
          <p:cNvSpPr>
            <a:spLocks noGrp="1"/>
          </p:cNvSpPr>
          <p:nvPr>
            <p:ph idx="1"/>
          </p:nvPr>
        </p:nvSpPr>
        <p:spPr>
          <a:xfrm>
            <a:off x="395536" y="1484784"/>
            <a:ext cx="7239000" cy="4846320"/>
          </a:xfrm>
        </p:spPr>
        <p:txBody>
          <a:bodyPr>
            <a:normAutofit fontScale="92500" lnSpcReduction="10000"/>
          </a:bodyPr>
          <a:lstStyle/>
          <a:p>
            <a:pPr marL="0" indent="0">
              <a:buNone/>
            </a:pPr>
            <a:endParaRPr lang="nl-NL" sz="1100" dirty="0"/>
          </a:p>
          <a:p>
            <a:r>
              <a:rPr lang="nl-NL" dirty="0"/>
              <a:t>Doel: bepalen of er sprake is van koorts of ondertemperatuur;</a:t>
            </a:r>
          </a:p>
          <a:p>
            <a:r>
              <a:rPr lang="nl-NL" dirty="0"/>
              <a:t>Koorts is een aanwijzing voor het aanwezig zijn van een ontsteking of infectie (kan ook ontstaan door genezing na een operatieve ingreep)</a:t>
            </a:r>
          </a:p>
          <a:p>
            <a:r>
              <a:rPr lang="nl-NL" dirty="0"/>
              <a:t>Een snelle en redelijk betrouwbare meting thuis of praktijk/ziekenhuis is mogelijk met een digitale thermometer rectaal of in het oor</a:t>
            </a:r>
          </a:p>
          <a:p>
            <a:r>
              <a:rPr lang="nl-NL" dirty="0"/>
              <a:t>Duur van de koorts en het totale beeld van de patiënt zijn over het algemeen belangrijker dan de hoogte van de koorts. 1 maal per dag meten is over het algemeen voldoende</a:t>
            </a:r>
          </a:p>
        </p:txBody>
      </p:sp>
    </p:spTree>
    <p:extLst>
      <p:ext uri="{BB962C8B-B14F-4D97-AF65-F5344CB8AC3E}">
        <p14:creationId xmlns:p14="http://schemas.microsoft.com/office/powerpoint/2010/main" val="3845569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333375"/>
            <a:ext cx="7467600" cy="1143000"/>
          </a:xfrm>
        </p:spPr>
        <p:txBody>
          <a:bodyPr>
            <a:normAutofit fontScale="90000"/>
          </a:bodyPr>
          <a:lstStyle/>
          <a:p>
            <a:pPr fontAlgn="auto">
              <a:spcAft>
                <a:spcPts val="0"/>
              </a:spcAft>
              <a:defRPr/>
            </a:pPr>
            <a:r>
              <a:rPr lang="nl-NL" dirty="0"/>
              <a:t>Behandeling:</a:t>
            </a:r>
            <a:br>
              <a:rPr lang="nl-NL" dirty="0"/>
            </a:br>
            <a:endParaRPr lang="nl-NL" dirty="0"/>
          </a:p>
        </p:txBody>
      </p:sp>
      <p:sp>
        <p:nvSpPr>
          <p:cNvPr id="46082" name="Tijdelijke aanduiding voor inhoud 2"/>
          <p:cNvSpPr>
            <a:spLocks noGrp="1"/>
          </p:cNvSpPr>
          <p:nvPr>
            <p:ph idx="1"/>
          </p:nvPr>
        </p:nvSpPr>
        <p:spPr/>
        <p:txBody>
          <a:bodyPr/>
          <a:lstStyle/>
          <a:p>
            <a:pPr>
              <a:buFont typeface="Wingdings" pitchFamily="2" charset="2"/>
              <a:buNone/>
            </a:pPr>
            <a:r>
              <a:rPr lang="nl-NL"/>
              <a:t> Niet medicamenteuze adviezen:</a:t>
            </a:r>
          </a:p>
          <a:p>
            <a:r>
              <a:rPr lang="nl-NL"/>
              <a:t>Stoppen met roken</a:t>
            </a:r>
          </a:p>
          <a:p>
            <a:r>
              <a:rPr lang="nl-NL"/>
              <a:t>Stimuleren van lichaamsbeweging (conditie verbeteren)</a:t>
            </a:r>
          </a:p>
          <a:p>
            <a:r>
              <a:rPr lang="nl-NL"/>
              <a:t>Bij huisstofmijtallergie—saneren</a:t>
            </a:r>
          </a:p>
          <a:p>
            <a:pPr>
              <a:buFont typeface="Wingdings" pitchFamily="2" charset="2"/>
              <a:buNone/>
            </a:pPr>
            <a:r>
              <a:rPr lang="nl-NL"/>
              <a:t> </a:t>
            </a:r>
          </a:p>
          <a:p>
            <a:pPr>
              <a:buFont typeface="Wingdings" pitchFamily="2" charset="2"/>
              <a:buNone/>
            </a:pPr>
            <a:endParaRPr lang="nl-NL"/>
          </a:p>
          <a:p>
            <a:endParaRPr lang="nl-NL"/>
          </a:p>
        </p:txBody>
      </p:sp>
      <p:pic>
        <p:nvPicPr>
          <p:cNvPr id="46083" name="Afbeelding 3" descr="tekening-mijtbestrijder.jpg"/>
          <p:cNvPicPr>
            <a:picLocks noChangeAspect="1"/>
          </p:cNvPicPr>
          <p:nvPr/>
        </p:nvPicPr>
        <p:blipFill>
          <a:blip r:embed="rId2"/>
          <a:srcRect/>
          <a:stretch>
            <a:fillRect/>
          </a:stretch>
        </p:blipFill>
        <p:spPr bwMode="auto">
          <a:xfrm>
            <a:off x="5724525" y="3716338"/>
            <a:ext cx="2381250" cy="1828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285750" y="274638"/>
            <a:ext cx="8229600" cy="1143000"/>
          </a:xfrm>
        </p:spPr>
        <p:txBody>
          <a:bodyPr/>
          <a:lstStyle/>
          <a:p>
            <a:pPr fontAlgn="auto">
              <a:spcAft>
                <a:spcPts val="0"/>
              </a:spcAft>
              <a:defRPr/>
            </a:pPr>
            <a:r>
              <a:rPr lang="nl-NL"/>
              <a:t>Medicamenteuze adviezen</a:t>
            </a:r>
          </a:p>
        </p:txBody>
      </p:sp>
      <p:sp>
        <p:nvSpPr>
          <p:cNvPr id="47106" name="Rectangle 3"/>
          <p:cNvSpPr>
            <a:spLocks noGrp="1" noChangeArrowheads="1"/>
          </p:cNvSpPr>
          <p:nvPr>
            <p:ph idx="1"/>
          </p:nvPr>
        </p:nvSpPr>
        <p:spPr/>
        <p:txBody>
          <a:bodyPr/>
          <a:lstStyle/>
          <a:p>
            <a:r>
              <a:rPr lang="nl-NL"/>
              <a:t>Luchtwegverwijders</a:t>
            </a:r>
          </a:p>
          <a:p>
            <a:pPr lvl="1"/>
            <a:r>
              <a:rPr lang="nl-NL" sz="2400"/>
              <a:t> kortwerkend</a:t>
            </a:r>
          </a:p>
          <a:p>
            <a:pPr lvl="1"/>
            <a:r>
              <a:rPr lang="nl-NL" sz="2400"/>
              <a:t> langwerkend</a:t>
            </a:r>
          </a:p>
          <a:p>
            <a:r>
              <a:rPr lang="nl-NL"/>
              <a:t>Preventief werkende middelen</a:t>
            </a:r>
          </a:p>
          <a:p>
            <a:pPr lvl="1"/>
            <a:r>
              <a:rPr lang="nl-NL" sz="2400"/>
              <a:t> luchtwegbeschermers</a:t>
            </a:r>
          </a:p>
          <a:p>
            <a:pPr lvl="1"/>
            <a:r>
              <a:rPr lang="nl-NL" sz="2400"/>
              <a:t> ontstekingsremmers/corticosteroïden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Rot="1" noChangeArrowheads="1"/>
          </p:cNvSpPr>
          <p:nvPr>
            <p:ph type="title"/>
          </p:nvPr>
        </p:nvSpPr>
        <p:spPr/>
        <p:txBody>
          <a:bodyPr/>
          <a:lstStyle/>
          <a:p>
            <a:pPr fontAlgn="auto">
              <a:spcAft>
                <a:spcPts val="0"/>
              </a:spcAft>
              <a:defRPr/>
            </a:pPr>
            <a:r>
              <a:rPr lang="nl-NL"/>
              <a:t>Piekstroommeting</a:t>
            </a:r>
          </a:p>
        </p:txBody>
      </p:sp>
      <p:sp>
        <p:nvSpPr>
          <p:cNvPr id="27651" name="Rectangle 6"/>
          <p:cNvSpPr>
            <a:spLocks noGrp="1" noChangeArrowheads="1"/>
          </p:cNvSpPr>
          <p:nvPr>
            <p:ph idx="1"/>
          </p:nvPr>
        </p:nvSpPr>
        <p:spPr/>
        <p:txBody>
          <a:bodyPr>
            <a:normAutofit fontScale="92500" lnSpcReduction="10000"/>
          </a:bodyPr>
          <a:lstStyle/>
          <a:p>
            <a:pPr marL="274320" indent="-274320" fontAlgn="auto">
              <a:lnSpc>
                <a:spcPct val="80000"/>
              </a:lnSpc>
              <a:spcAft>
                <a:spcPts val="0"/>
              </a:spcAft>
              <a:buFont typeface="Wingdings" pitchFamily="2" charset="2"/>
              <a:buNone/>
              <a:defRPr/>
            </a:pPr>
            <a:endParaRPr lang="nl-NL" sz="2000" dirty="0"/>
          </a:p>
          <a:p>
            <a:pPr marL="274320" indent="-274320" fontAlgn="auto">
              <a:lnSpc>
                <a:spcPct val="80000"/>
              </a:lnSpc>
              <a:spcAft>
                <a:spcPts val="0"/>
              </a:spcAft>
              <a:buFont typeface="Wingdings"/>
              <a:buChar char=""/>
              <a:defRPr/>
            </a:pPr>
            <a:r>
              <a:rPr lang="nl-NL" dirty="0"/>
              <a:t>Maximale stroomsnelheid van de uitademinglucht gemeten</a:t>
            </a:r>
          </a:p>
          <a:p>
            <a:pPr marL="274320" indent="-274320" fontAlgn="auto">
              <a:lnSpc>
                <a:spcPct val="80000"/>
              </a:lnSpc>
              <a:spcAft>
                <a:spcPts val="0"/>
              </a:spcAft>
              <a:buFont typeface="Wingdings"/>
              <a:buChar char=""/>
              <a:defRPr/>
            </a:pPr>
            <a:r>
              <a:rPr lang="nl-NL" dirty="0"/>
              <a:t>l/min</a:t>
            </a:r>
          </a:p>
          <a:p>
            <a:pPr marL="274320" indent="-274320" fontAlgn="auto">
              <a:lnSpc>
                <a:spcPct val="80000"/>
              </a:lnSpc>
              <a:spcAft>
                <a:spcPts val="0"/>
              </a:spcAft>
              <a:buFont typeface="Wingdings"/>
              <a:buChar char=""/>
              <a:defRPr/>
            </a:pPr>
            <a:r>
              <a:rPr lang="nl-NL" dirty="0"/>
              <a:t>Stellen diagnose astma, beloop en behandeling</a:t>
            </a:r>
          </a:p>
          <a:p>
            <a:pPr marL="274320" indent="-274320" fontAlgn="auto">
              <a:lnSpc>
                <a:spcPct val="80000"/>
              </a:lnSpc>
              <a:spcAft>
                <a:spcPts val="0"/>
              </a:spcAft>
              <a:buFont typeface="Wingdings"/>
              <a:buChar char=""/>
              <a:defRPr/>
            </a:pPr>
            <a:r>
              <a:rPr lang="nl-NL" dirty="0"/>
              <a:t>Normaalwaarde afhankelijk van leeftijd, lengte en gewicht</a:t>
            </a:r>
          </a:p>
          <a:p>
            <a:pPr marL="274320" indent="-274320" fontAlgn="auto">
              <a:lnSpc>
                <a:spcPct val="80000"/>
              </a:lnSpc>
              <a:spcAft>
                <a:spcPts val="0"/>
              </a:spcAft>
              <a:buFont typeface="Wingdings"/>
              <a:buChar char=""/>
              <a:defRPr/>
            </a:pPr>
            <a:r>
              <a:rPr lang="nl-NL" dirty="0"/>
              <a:t>3 maal staande blazen</a:t>
            </a:r>
          </a:p>
          <a:p>
            <a:pPr marL="274320" indent="-274320" fontAlgn="auto">
              <a:lnSpc>
                <a:spcPct val="80000"/>
              </a:lnSpc>
              <a:spcAft>
                <a:spcPts val="0"/>
              </a:spcAft>
              <a:buFont typeface="Wingdings"/>
              <a:buChar char=""/>
              <a:defRPr/>
            </a:pPr>
            <a:r>
              <a:rPr lang="nl-NL" dirty="0"/>
              <a:t>De hoogste van de 3 waarden telt</a:t>
            </a:r>
          </a:p>
          <a:p>
            <a:pPr marL="274320" indent="-274320" fontAlgn="auto">
              <a:lnSpc>
                <a:spcPct val="80000"/>
              </a:lnSpc>
              <a:spcAft>
                <a:spcPts val="0"/>
              </a:spcAft>
              <a:buFont typeface="Wingdings"/>
              <a:buChar char=""/>
              <a:defRPr/>
            </a:pPr>
            <a:r>
              <a:rPr lang="nl-NL" dirty="0"/>
              <a:t>Kort en krachtig uit ademen (produceren van een flinke luchtstoot)</a:t>
            </a:r>
          </a:p>
          <a:p>
            <a:pPr marL="274320" indent="-274320" fontAlgn="auto">
              <a:lnSpc>
                <a:spcPct val="80000"/>
              </a:lnSpc>
              <a:spcAft>
                <a:spcPts val="0"/>
              </a:spcAft>
              <a:buFont typeface="Wingdings"/>
              <a:buChar char=""/>
              <a:defRPr/>
            </a:pPr>
            <a:r>
              <a:rPr lang="nl-NL" dirty="0" err="1"/>
              <a:t>Piekstroomdagboek</a:t>
            </a:r>
            <a:r>
              <a:rPr lang="nl-NL" dirty="0"/>
              <a:t> (in welke situaties verergert de astma, werken de medicijnen voldoende?)</a:t>
            </a:r>
          </a:p>
          <a:p>
            <a:pPr marL="274320" indent="-274320" fontAlgn="auto">
              <a:lnSpc>
                <a:spcPct val="80000"/>
              </a:lnSpc>
              <a:spcAft>
                <a:spcPts val="0"/>
              </a:spcAft>
              <a:buFont typeface="Wingdings"/>
              <a:buChar char=""/>
              <a:defRPr/>
            </a:pPr>
            <a:r>
              <a:rPr lang="nl-NL" dirty="0"/>
              <a:t>Als de luchtwegen vernauwd zijn, zoals bij astma, is de piekstroom verlaagd, omdat er als het ware niet zo snel kan worden uitgeademd.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Afbeelding 2" descr="miniwright.jpg"/>
          <p:cNvPicPr>
            <a:picLocks noChangeAspect="1" noChangeArrowheads="1"/>
          </p:cNvPicPr>
          <p:nvPr/>
        </p:nvPicPr>
        <p:blipFill>
          <a:blip r:embed="rId3"/>
          <a:srcRect/>
          <a:stretch>
            <a:fillRect/>
          </a:stretch>
        </p:blipFill>
        <p:spPr bwMode="auto">
          <a:xfrm>
            <a:off x="2339975" y="1916113"/>
            <a:ext cx="2857500" cy="2076450"/>
          </a:xfrm>
          <a:prstGeom prst="rect">
            <a:avLst/>
          </a:prstGeom>
          <a:noFill/>
          <a:ln w="9525">
            <a:noFill/>
            <a:miter lim="800000"/>
            <a:headEnd/>
            <a:tailEnd/>
          </a:ln>
        </p:spPr>
      </p:pic>
      <p:sp>
        <p:nvSpPr>
          <p:cNvPr id="3" name="Titel 2"/>
          <p:cNvSpPr>
            <a:spLocks noGrp="1"/>
          </p:cNvSpPr>
          <p:nvPr>
            <p:ph type="title"/>
          </p:nvPr>
        </p:nvSpPr>
        <p:spPr/>
        <p:txBody>
          <a:bodyPr>
            <a:normAutofit fontScale="90000"/>
          </a:bodyPr>
          <a:lstStyle/>
          <a:p>
            <a:pPr fontAlgn="auto">
              <a:spcAft>
                <a:spcPts val="0"/>
              </a:spcAft>
              <a:defRPr/>
            </a:pPr>
            <a:br>
              <a:rPr lang="nl-NL" dirty="0"/>
            </a:br>
            <a:r>
              <a:rPr lang="nl-NL" dirty="0"/>
              <a:t>Mini Wright</a:t>
            </a:r>
          </a:p>
        </p:txBody>
      </p:sp>
      <p:pic>
        <p:nvPicPr>
          <p:cNvPr id="5" name="Afbeelding 3" descr="peakflowmeter personal best.jpg">
            <a:extLst>
              <a:ext uri="{FF2B5EF4-FFF2-40B4-BE49-F238E27FC236}">
                <a16:creationId xmlns:a16="http://schemas.microsoft.com/office/drawing/2014/main" id="{37FCE48C-5B1C-4895-BCC4-A0089E4E2C78}"/>
              </a:ext>
            </a:extLst>
          </p:cNvPr>
          <p:cNvPicPr>
            <a:picLocks noGrp="1" noChangeAspect="1" noChangeArrowheads="1"/>
          </p:cNvPicPr>
          <p:nvPr>
            <p:ph idx="1"/>
          </p:nvPr>
        </p:nvPicPr>
        <p:blipFill>
          <a:blip r:embed="rId4"/>
          <a:srcRect/>
          <a:stretch>
            <a:fillRect/>
          </a:stretch>
        </p:blipFill>
        <p:spPr>
          <a:xfrm>
            <a:off x="5197475" y="4293096"/>
            <a:ext cx="2120900" cy="19050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fontAlgn="auto">
              <a:spcAft>
                <a:spcPts val="0"/>
              </a:spcAft>
              <a:defRPr/>
            </a:pPr>
            <a:r>
              <a:rPr lang="nl-NL"/>
              <a:t>Spirometrie</a:t>
            </a:r>
          </a:p>
        </p:txBody>
      </p:sp>
      <p:sp>
        <p:nvSpPr>
          <p:cNvPr id="57346" name="Rectangle 3"/>
          <p:cNvSpPr>
            <a:spLocks noGrp="1" noChangeArrowheads="1"/>
          </p:cNvSpPr>
          <p:nvPr>
            <p:ph idx="1"/>
          </p:nvPr>
        </p:nvSpPr>
        <p:spPr/>
        <p:txBody>
          <a:bodyPr>
            <a:normAutofit fontScale="92500" lnSpcReduction="20000"/>
          </a:bodyPr>
          <a:lstStyle/>
          <a:p>
            <a:pPr>
              <a:lnSpc>
                <a:spcPct val="90000"/>
              </a:lnSpc>
            </a:pPr>
            <a:r>
              <a:rPr lang="nl-NL"/>
              <a:t>Geeft informatie over de longinhoud/vitale longcapaciteit</a:t>
            </a:r>
          </a:p>
          <a:p>
            <a:pPr>
              <a:lnSpc>
                <a:spcPct val="90000"/>
              </a:lnSpc>
            </a:pPr>
            <a:r>
              <a:rPr lang="nl-NL"/>
              <a:t>ccm</a:t>
            </a:r>
          </a:p>
          <a:p>
            <a:pPr>
              <a:lnSpc>
                <a:spcPct val="90000"/>
              </a:lnSpc>
            </a:pPr>
            <a:r>
              <a:rPr lang="nl-NL"/>
              <a:t>COPD (afwijking zit in de kleinere luchtwegen, longblaasjes)</a:t>
            </a:r>
          </a:p>
          <a:p>
            <a:pPr>
              <a:lnSpc>
                <a:spcPct val="90000"/>
              </a:lnSpc>
            </a:pPr>
            <a:r>
              <a:rPr lang="nl-NL"/>
              <a:t>1 maal staande blazen</a:t>
            </a:r>
          </a:p>
          <a:p>
            <a:pPr>
              <a:lnSpc>
                <a:spcPct val="90000"/>
              </a:lnSpc>
            </a:pPr>
            <a:r>
              <a:rPr lang="nl-NL"/>
              <a:t>Laat patiënt uitblazen en spoor patiënt aan om door te gaan met uitblazen tot hij echt niet verder kan</a:t>
            </a:r>
          </a:p>
          <a:p>
            <a:pPr>
              <a:lnSpc>
                <a:spcPct val="90000"/>
              </a:lnSpc>
            </a:pPr>
            <a:r>
              <a:rPr lang="nl-NL"/>
              <a:t>Werkwijze afhankelijk van het apparaat, gebruiksaanwijzing en vaak aanvullende scholing nodig</a:t>
            </a:r>
          </a:p>
          <a:p>
            <a:pPr>
              <a:lnSpc>
                <a:spcPct val="90000"/>
              </a:lnSpc>
            </a:pPr>
            <a:r>
              <a:rPr lang="nl-NL"/>
              <a:t>Bij uitgebreidere apparaten verschillende waarden te meten; FEV1-FVC-PEF-ratio FEV1/FVC en VC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Afbeelding 4" descr="spirometer.jpg"/>
          <p:cNvPicPr>
            <a:picLocks noChangeAspect="1" noChangeArrowheads="1"/>
          </p:cNvPicPr>
          <p:nvPr/>
        </p:nvPicPr>
        <p:blipFill>
          <a:blip r:embed="rId3"/>
          <a:srcRect/>
          <a:stretch>
            <a:fillRect/>
          </a:stretch>
        </p:blipFill>
        <p:spPr bwMode="auto">
          <a:xfrm>
            <a:off x="2268538" y="1844675"/>
            <a:ext cx="3149600" cy="25400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Afbeelding 3" descr="spirometrie.jpg"/>
          <p:cNvPicPr>
            <a:picLocks noChangeAspect="1"/>
          </p:cNvPicPr>
          <p:nvPr/>
        </p:nvPicPr>
        <p:blipFill>
          <a:blip r:embed="rId2"/>
          <a:srcRect/>
          <a:stretch>
            <a:fillRect/>
          </a:stretch>
        </p:blipFill>
        <p:spPr bwMode="auto">
          <a:xfrm>
            <a:off x="1476375" y="1052513"/>
            <a:ext cx="5759450" cy="43195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819472"/>
            <a:ext cx="7239000" cy="72008"/>
          </a:xfrm>
        </p:spPr>
        <p:txBody>
          <a:bodyPr>
            <a:normAutofit fontScale="90000"/>
          </a:bodyPr>
          <a:lstStyle/>
          <a:p>
            <a:endParaRPr lang="nl-NL" dirty="0"/>
          </a:p>
        </p:txBody>
      </p:sp>
      <p:sp>
        <p:nvSpPr>
          <p:cNvPr id="3" name="Tijdelijke aanduiding voor inhoud 2"/>
          <p:cNvSpPr>
            <a:spLocks noGrp="1"/>
          </p:cNvSpPr>
          <p:nvPr>
            <p:ph idx="1"/>
          </p:nvPr>
        </p:nvSpPr>
        <p:spPr/>
        <p:txBody>
          <a:bodyPr>
            <a:normAutofit/>
          </a:bodyPr>
          <a:lstStyle/>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152719749"/>
              </p:ext>
            </p:extLst>
          </p:nvPr>
        </p:nvGraphicFramePr>
        <p:xfrm>
          <a:off x="107504" y="0"/>
          <a:ext cx="7920880" cy="6813376"/>
        </p:xfrm>
        <a:graphic>
          <a:graphicData uri="http://schemas.openxmlformats.org/drawingml/2006/table">
            <a:tbl>
              <a:tblPr firstRow="1" bandRow="1">
                <a:tableStyleId>{5C22544A-7EE6-4342-B048-85BDC9FD1C3A}</a:tableStyleId>
              </a:tblPr>
              <a:tblGrid>
                <a:gridCol w="4069041">
                  <a:extLst>
                    <a:ext uri="{9D8B030D-6E8A-4147-A177-3AD203B41FA5}">
                      <a16:colId xmlns:a16="http://schemas.microsoft.com/office/drawing/2014/main" val="20000"/>
                    </a:ext>
                  </a:extLst>
                </a:gridCol>
                <a:gridCol w="3851839">
                  <a:extLst>
                    <a:ext uri="{9D8B030D-6E8A-4147-A177-3AD203B41FA5}">
                      <a16:colId xmlns:a16="http://schemas.microsoft.com/office/drawing/2014/main" val="20001"/>
                    </a:ext>
                  </a:extLst>
                </a:gridCol>
              </a:tblGrid>
              <a:tr h="144016">
                <a:tc>
                  <a:txBody>
                    <a:bodyPr/>
                    <a:lstStyle/>
                    <a:p>
                      <a:r>
                        <a:rPr lang="nl-NL" dirty="0"/>
                        <a:t>Rectaal</a:t>
                      </a:r>
                    </a:p>
                  </a:txBody>
                  <a:tcPr/>
                </a:tc>
                <a:tc>
                  <a:txBody>
                    <a:bodyPr/>
                    <a:lstStyle/>
                    <a:p>
                      <a:r>
                        <a:rPr lang="nl-NL" dirty="0" err="1"/>
                        <a:t>Tympaan</a:t>
                      </a:r>
                      <a:endParaRPr lang="nl-NL" dirty="0"/>
                    </a:p>
                  </a:txBody>
                  <a:tcPr/>
                </a:tc>
                <a:extLst>
                  <a:ext uri="{0D108BD9-81ED-4DB2-BD59-A6C34878D82A}">
                    <a16:rowId xmlns:a16="http://schemas.microsoft.com/office/drawing/2014/main" val="10000"/>
                  </a:ext>
                </a:extLst>
              </a:tr>
              <a:tr h="316812">
                <a:tc>
                  <a:txBody>
                    <a:bodyPr/>
                    <a:lstStyle/>
                    <a:p>
                      <a:r>
                        <a:rPr lang="nl-NL" dirty="0"/>
                        <a:t>Alle</a:t>
                      </a:r>
                      <a:r>
                        <a:rPr lang="nl-NL" baseline="0" dirty="0"/>
                        <a:t> leeftijden</a:t>
                      </a:r>
                      <a:endParaRPr lang="nl-NL" dirty="0"/>
                    </a:p>
                  </a:txBody>
                  <a:tcPr/>
                </a:tc>
                <a:tc>
                  <a:txBody>
                    <a:bodyPr/>
                    <a:lstStyle/>
                    <a:p>
                      <a:r>
                        <a:rPr lang="nl-NL" dirty="0"/>
                        <a:t>Vanaf 3 maanden </a:t>
                      </a:r>
                    </a:p>
                  </a:txBody>
                  <a:tcPr/>
                </a:tc>
                <a:extLst>
                  <a:ext uri="{0D108BD9-81ED-4DB2-BD59-A6C34878D82A}">
                    <a16:rowId xmlns:a16="http://schemas.microsoft.com/office/drawing/2014/main" val="10001"/>
                  </a:ext>
                </a:extLst>
              </a:tr>
              <a:tr h="5468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Meting</a:t>
                      </a:r>
                      <a:r>
                        <a:rPr lang="nl-NL" baseline="0" dirty="0"/>
                        <a:t> via de anus</a:t>
                      </a:r>
                    </a:p>
                    <a:p>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Meet</a:t>
                      </a:r>
                      <a:r>
                        <a:rPr lang="nl-NL" baseline="0" dirty="0"/>
                        <a:t> de infrarode warmte-uitstraling van het trommelvlies</a:t>
                      </a:r>
                    </a:p>
                  </a:txBody>
                  <a:tcPr/>
                </a:tc>
                <a:extLst>
                  <a:ext uri="{0D108BD9-81ED-4DB2-BD59-A6C34878D82A}">
                    <a16:rowId xmlns:a16="http://schemas.microsoft.com/office/drawing/2014/main" val="10002"/>
                  </a:ext>
                </a:extLst>
              </a:tr>
              <a:tr h="546827">
                <a:tc>
                  <a:txBody>
                    <a:bodyPr/>
                    <a:lstStyle/>
                    <a:p>
                      <a:r>
                        <a:rPr lang="nl-NL" dirty="0"/>
                        <a:t>Heel betrouwbaar</a:t>
                      </a:r>
                    </a:p>
                  </a:txBody>
                  <a:tcPr/>
                </a:tc>
                <a:tc>
                  <a:txBody>
                    <a:bodyPr/>
                    <a:lstStyle/>
                    <a:p>
                      <a:r>
                        <a:rPr lang="nl-NL" dirty="0"/>
                        <a:t>Minder</a:t>
                      </a:r>
                      <a:r>
                        <a:rPr lang="nl-NL" baseline="0" dirty="0"/>
                        <a:t> betrouwbaar dan rectale meting</a:t>
                      </a:r>
                      <a:endParaRPr lang="nl-NL" dirty="0"/>
                    </a:p>
                  </a:txBody>
                  <a:tcPr/>
                </a:tc>
                <a:extLst>
                  <a:ext uri="{0D108BD9-81ED-4DB2-BD59-A6C34878D82A}">
                    <a16:rowId xmlns:a16="http://schemas.microsoft.com/office/drawing/2014/main" val="10003"/>
                  </a:ext>
                </a:extLst>
              </a:tr>
              <a:tr h="652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Niet praktisch</a:t>
                      </a:r>
                      <a:r>
                        <a:rPr lang="nl-NL" baseline="0" dirty="0"/>
                        <a:t> voor in de praktijk</a:t>
                      </a:r>
                      <a:endParaRPr lang="nl-NL" dirty="0"/>
                    </a:p>
                    <a:p>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Praktisch</a:t>
                      </a:r>
                      <a:r>
                        <a:rPr lang="nl-NL" baseline="0" dirty="0"/>
                        <a:t> en snel voor in de praktijk/ziekenhuis</a:t>
                      </a:r>
                      <a:endParaRPr lang="nl-NL" dirty="0"/>
                    </a:p>
                  </a:txBody>
                  <a:tcPr/>
                </a:tc>
                <a:extLst>
                  <a:ext uri="{0D108BD9-81ED-4DB2-BD59-A6C34878D82A}">
                    <a16:rowId xmlns:a16="http://schemas.microsoft.com/office/drawing/2014/main" val="10004"/>
                  </a:ext>
                </a:extLst>
              </a:tr>
              <a:tr h="781181">
                <a:tc>
                  <a:txBody>
                    <a:bodyPr/>
                    <a:lstStyle/>
                    <a:p>
                      <a:r>
                        <a:rPr lang="nl-NL" dirty="0"/>
                        <a:t>Rectaal meten mag niet bij: aambeien, ernstige diarree, ontstekingen en tumoren in het gebied van het rectum, bij kraamvrouwen met hechtingen en bij een afgesloten anus. </a:t>
                      </a:r>
                    </a:p>
                  </a:txBody>
                  <a:tcPr/>
                </a:tc>
                <a:tc>
                  <a:txBody>
                    <a:bodyPr/>
                    <a:lstStyle/>
                    <a:p>
                      <a:r>
                        <a:rPr lang="nl-NL" dirty="0"/>
                        <a:t>Een cerumenprop en middenoorontsteking</a:t>
                      </a:r>
                      <a:r>
                        <a:rPr lang="nl-NL" baseline="0" dirty="0"/>
                        <a:t> kan de meting verstoren</a:t>
                      </a:r>
                      <a:endParaRPr lang="nl-NL" dirty="0"/>
                    </a:p>
                  </a:txBody>
                  <a:tcPr/>
                </a:tc>
                <a:extLst>
                  <a:ext uri="{0D108BD9-81ED-4DB2-BD59-A6C34878D82A}">
                    <a16:rowId xmlns:a16="http://schemas.microsoft.com/office/drawing/2014/main" val="10005"/>
                  </a:ext>
                </a:extLst>
              </a:tr>
              <a:tr h="2411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Belangrijk dat thermometer circa 3 cm in de anus gestoken wordt</a:t>
                      </a:r>
                      <a:endParaRPr lang="nl-NL" dirty="0"/>
                    </a:p>
                    <a:p>
                      <a:endParaRPr lang="nl-NL" dirty="0"/>
                    </a:p>
                  </a:txBody>
                  <a:tcPr/>
                </a:tc>
                <a:tc>
                  <a:txBody>
                    <a:bodyPr/>
                    <a:lstStyle/>
                    <a:p>
                      <a:r>
                        <a:rPr lang="nl-NL" dirty="0"/>
                        <a:t>Belangrijk de gehoorgang te strekken bij een meting om beter “zicht” te hebben op het trommelvlies. Bij oudere kinderen en volwassenen de oorschel</a:t>
                      </a:r>
                      <a:r>
                        <a:rPr lang="nl-NL" baseline="0" dirty="0"/>
                        <a:t>p naar achteren en naar boven trekken, bij kinderen jonger dan 1 jaar alleen licht naar achteren. </a:t>
                      </a:r>
                      <a:endParaRPr lang="nl-NL"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80492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nl-NL" dirty="0"/>
              <a:t>Temperatuur</a:t>
            </a:r>
          </a:p>
        </p:txBody>
      </p:sp>
      <p:sp>
        <p:nvSpPr>
          <p:cNvPr id="159747" name="Rectangle 3"/>
          <p:cNvSpPr>
            <a:spLocks noGrp="1" noChangeArrowheads="1"/>
          </p:cNvSpPr>
          <p:nvPr>
            <p:ph idx="1"/>
          </p:nvPr>
        </p:nvSpPr>
        <p:spPr/>
        <p:txBody>
          <a:bodyPr>
            <a:normAutofit lnSpcReduction="10000"/>
          </a:bodyPr>
          <a:lstStyle/>
          <a:p>
            <a:pPr eaLnBrk="1" hangingPunct="1">
              <a:defRPr/>
            </a:pPr>
            <a:r>
              <a:rPr lang="nl-NL" b="1" dirty="0"/>
              <a:t>Normaal waarde </a:t>
            </a:r>
            <a:r>
              <a:rPr lang="nl-NL" dirty="0"/>
              <a:t>temperatuur: 36 -37.5</a:t>
            </a:r>
          </a:p>
          <a:p>
            <a:pPr eaLnBrk="1" hangingPunct="1">
              <a:defRPr/>
            </a:pPr>
            <a:r>
              <a:rPr lang="nl-NL" b="1" dirty="0"/>
              <a:t>Subfebrie</a:t>
            </a:r>
            <a:r>
              <a:rPr lang="nl-NL" dirty="0"/>
              <a:t>l (verhoging): 37,5 - 38</a:t>
            </a:r>
          </a:p>
          <a:p>
            <a:pPr eaLnBrk="1" hangingPunct="1">
              <a:defRPr/>
            </a:pPr>
            <a:r>
              <a:rPr lang="nl-NL" b="1" dirty="0"/>
              <a:t>Koorts: </a:t>
            </a:r>
            <a:r>
              <a:rPr lang="nl-NL" dirty="0"/>
              <a:t>vanaf 38 graden</a:t>
            </a:r>
          </a:p>
          <a:p>
            <a:pPr eaLnBrk="1" hangingPunct="1">
              <a:defRPr/>
            </a:pPr>
            <a:r>
              <a:rPr lang="nl-NL" b="1" dirty="0"/>
              <a:t>Hyperpyrexie &gt; 42 graden</a:t>
            </a:r>
            <a:r>
              <a:rPr lang="nl-NL" dirty="0"/>
              <a:t>, vaak door ontregeling van de hersenen/ levensgevaarlijk</a:t>
            </a:r>
          </a:p>
          <a:p>
            <a:pPr eaLnBrk="1" hangingPunct="1">
              <a:defRPr/>
            </a:pPr>
            <a:r>
              <a:rPr lang="nl-NL" b="1" dirty="0"/>
              <a:t>Hypothermie: ondertemperatuur &gt; 36 graden</a:t>
            </a:r>
          </a:p>
          <a:p>
            <a:pPr marL="0" indent="0">
              <a:buNone/>
              <a:defRPr/>
            </a:pPr>
            <a:r>
              <a:rPr lang="nl-NL" dirty="0"/>
              <a:t>  (bij pasgeborenen, ouderen, patiënten in          </a:t>
            </a:r>
          </a:p>
          <a:p>
            <a:pPr marL="0" indent="0">
              <a:buNone/>
              <a:defRPr/>
            </a:pPr>
            <a:r>
              <a:rPr lang="nl-NL" dirty="0"/>
              <a:t>   shock, slachtoffers van bijna verdrinking, </a:t>
            </a:r>
          </a:p>
          <a:p>
            <a:pPr marL="0" indent="0">
              <a:buNone/>
              <a:defRPr/>
            </a:pPr>
            <a:r>
              <a:rPr lang="nl-NL" dirty="0"/>
              <a:t>   diabetisch coma)</a:t>
            </a:r>
          </a:p>
          <a:p>
            <a:pPr eaLnBrk="1" hangingPunct="1">
              <a:defRPr/>
            </a:pPr>
            <a:endParaRPr lang="nl-NL" dirty="0"/>
          </a:p>
          <a:p>
            <a:pPr eaLnBrk="1" hangingPunct="1">
              <a:defRPr/>
            </a:pPr>
            <a:endParaRPr lang="nl-NL" dirty="0"/>
          </a:p>
        </p:txBody>
      </p:sp>
    </p:spTree>
    <p:extLst>
      <p:ext uri="{BB962C8B-B14F-4D97-AF65-F5344CB8AC3E}">
        <p14:creationId xmlns:p14="http://schemas.microsoft.com/office/powerpoint/2010/main" val="411210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68313" y="260350"/>
            <a:ext cx="8229600" cy="1139825"/>
          </a:xfrm>
        </p:spPr>
        <p:txBody>
          <a:bodyPr/>
          <a:lstStyle/>
          <a:p>
            <a:pPr eaLnBrk="1" hangingPunct="1">
              <a:defRPr/>
            </a:pPr>
            <a:r>
              <a:rPr lang="nl-NL" dirty="0"/>
              <a:t>Aandachtspunten</a:t>
            </a:r>
          </a:p>
        </p:txBody>
      </p:sp>
      <p:sp>
        <p:nvSpPr>
          <p:cNvPr id="160771" name="Rectangle 3"/>
          <p:cNvSpPr>
            <a:spLocks noGrp="1" noChangeArrowheads="1"/>
          </p:cNvSpPr>
          <p:nvPr>
            <p:ph idx="1"/>
          </p:nvPr>
        </p:nvSpPr>
        <p:spPr/>
        <p:txBody>
          <a:bodyPr>
            <a:normAutofit/>
          </a:bodyPr>
          <a:lstStyle/>
          <a:p>
            <a:pPr eaLnBrk="1" hangingPunct="1">
              <a:defRPr/>
            </a:pPr>
            <a:r>
              <a:rPr lang="nl-NL" sz="2800" dirty="0"/>
              <a:t>Verloop van temperatuur is belangrijk</a:t>
            </a:r>
          </a:p>
          <a:p>
            <a:pPr eaLnBrk="1" hangingPunct="1">
              <a:defRPr/>
            </a:pPr>
            <a:r>
              <a:rPr lang="nl-NL" sz="2800" dirty="0"/>
              <a:t>‘s Avonds  is de temperatuur meestal hoger dan in de ochtend</a:t>
            </a:r>
          </a:p>
          <a:p>
            <a:pPr eaLnBrk="1" hangingPunct="1">
              <a:defRPr/>
            </a:pPr>
            <a:r>
              <a:rPr lang="nl-NL" sz="2800" dirty="0"/>
              <a:t>De lichaamstemperatuur kan sterk oplopen door lichaamsbeweging en schommelt gedurende de dag</a:t>
            </a:r>
          </a:p>
          <a:p>
            <a:pPr eaLnBrk="1" hangingPunct="1">
              <a:defRPr/>
            </a:pPr>
            <a:r>
              <a:rPr lang="nl-NL" sz="2800" dirty="0"/>
              <a:t>Bij vrouwen wordt de temperatuur ook door de menstruatiecyclus beïnvloed</a:t>
            </a:r>
          </a:p>
          <a:p>
            <a:pPr eaLnBrk="1" hangingPunct="1">
              <a:buFont typeface="Wingdings" pitchFamily="2" charset="2"/>
              <a:buNone/>
              <a:defRPr/>
            </a:pPr>
            <a:endParaRPr lang="nl-NL" sz="2800" dirty="0"/>
          </a:p>
        </p:txBody>
      </p:sp>
    </p:spTree>
    <p:extLst>
      <p:ext uri="{BB962C8B-B14F-4D97-AF65-F5344CB8AC3E}">
        <p14:creationId xmlns:p14="http://schemas.microsoft.com/office/powerpoint/2010/main" val="135374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 vervolg</a:t>
            </a:r>
          </a:p>
        </p:txBody>
      </p:sp>
      <p:sp>
        <p:nvSpPr>
          <p:cNvPr id="3" name="Tijdelijke aanduiding voor inhoud 2"/>
          <p:cNvSpPr>
            <a:spLocks noGrp="1"/>
          </p:cNvSpPr>
          <p:nvPr>
            <p:ph idx="1"/>
          </p:nvPr>
        </p:nvSpPr>
        <p:spPr>
          <a:xfrm>
            <a:off x="395536" y="1628800"/>
            <a:ext cx="7239000" cy="4846320"/>
          </a:xfrm>
        </p:spPr>
        <p:txBody>
          <a:bodyPr>
            <a:normAutofit/>
          </a:bodyPr>
          <a:lstStyle/>
          <a:p>
            <a:pPr marL="0" indent="0">
              <a:buNone/>
              <a:defRPr/>
            </a:pPr>
            <a:endParaRPr lang="nl-NL" sz="100" dirty="0"/>
          </a:p>
          <a:p>
            <a:pPr marL="0" indent="0">
              <a:buNone/>
              <a:defRPr/>
            </a:pPr>
            <a:r>
              <a:rPr lang="nl-NL" sz="2400" dirty="0"/>
              <a:t>Plaatsen: </a:t>
            </a:r>
          </a:p>
          <a:p>
            <a:pPr>
              <a:defRPr/>
            </a:pPr>
            <a:r>
              <a:rPr lang="nl-NL" sz="2400" dirty="0"/>
              <a:t>Rectaal heeft de voorkeur. Waarom?</a:t>
            </a:r>
          </a:p>
          <a:p>
            <a:pPr>
              <a:defRPr/>
            </a:pPr>
            <a:r>
              <a:rPr lang="nl-NL" sz="2400" dirty="0" err="1"/>
              <a:t>Tympaan</a:t>
            </a:r>
            <a:r>
              <a:rPr lang="nl-NL" sz="2400" dirty="0"/>
              <a:t> = </a:t>
            </a:r>
            <a:r>
              <a:rPr lang="nl-NL" sz="2400" dirty="0" err="1"/>
              <a:t>oormeting</a:t>
            </a:r>
            <a:endParaRPr lang="nl-NL" sz="2400" dirty="0"/>
          </a:p>
          <a:p>
            <a:pPr>
              <a:defRPr/>
            </a:pPr>
            <a:r>
              <a:rPr lang="nl-NL" sz="2400" dirty="0"/>
              <a:t>Onder de tong = sublinguaal: 0,3-0,5°C erbij tellen (let op: geen koude/warme dranken &lt; 20 minuten voor de meting aan)</a:t>
            </a:r>
          </a:p>
          <a:p>
            <a:pPr>
              <a:defRPr/>
            </a:pPr>
            <a:r>
              <a:rPr lang="nl-NL" sz="2400" dirty="0"/>
              <a:t>Oksel = axillaire meting: 0,5-1,0°C erbij tellen</a:t>
            </a:r>
          </a:p>
          <a:p>
            <a:pPr>
              <a:defRPr/>
            </a:pPr>
            <a:endParaRPr lang="nl-NL" sz="2400" dirty="0"/>
          </a:p>
          <a:p>
            <a:pPr>
              <a:defRPr/>
            </a:pPr>
            <a:r>
              <a:rPr lang="nl-NL" sz="2400" dirty="0"/>
              <a:t>Het is het beste om de temperatuur altijd op dezelfde manier en op dezelfde plaats te meten om de resultaten goed te kunnen vergelijken</a:t>
            </a:r>
          </a:p>
          <a:p>
            <a:endParaRPr lang="nl-NL" dirty="0"/>
          </a:p>
        </p:txBody>
      </p:sp>
    </p:spTree>
    <p:extLst>
      <p:ext uri="{BB962C8B-B14F-4D97-AF65-F5344CB8AC3E}">
        <p14:creationId xmlns:p14="http://schemas.microsoft.com/office/powerpoint/2010/main" val="2634860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640"/>
            <a:ext cx="8424936" cy="1143000"/>
          </a:xfrm>
        </p:spPr>
        <p:txBody>
          <a:bodyPr>
            <a:normAutofit fontScale="90000"/>
          </a:bodyPr>
          <a:lstStyle/>
          <a:p>
            <a:pPr fontAlgn="auto">
              <a:spcAft>
                <a:spcPts val="0"/>
              </a:spcAft>
              <a:defRPr/>
            </a:pPr>
            <a:r>
              <a:rPr lang="nl-NL" dirty="0"/>
              <a:t>Protocollen horende bij de Longen</a:t>
            </a:r>
          </a:p>
        </p:txBody>
      </p:sp>
      <p:sp>
        <p:nvSpPr>
          <p:cNvPr id="18434" name="Tijdelijke aanduiding voor inhoud 2"/>
          <p:cNvSpPr>
            <a:spLocks noGrp="1"/>
          </p:cNvSpPr>
          <p:nvPr>
            <p:ph idx="1"/>
          </p:nvPr>
        </p:nvSpPr>
        <p:spPr/>
        <p:txBody>
          <a:bodyPr/>
          <a:lstStyle/>
          <a:p>
            <a:endParaRPr lang="nl-NL" dirty="0"/>
          </a:p>
          <a:p>
            <a:r>
              <a:rPr lang="nl-NL" dirty="0"/>
              <a:t>Het meten van de ademhaling van de patiënt</a:t>
            </a:r>
          </a:p>
          <a:p>
            <a:r>
              <a:rPr lang="nl-NL" dirty="0"/>
              <a:t>Peakflow bij een patiënt afnemen</a:t>
            </a:r>
          </a:p>
          <a:p>
            <a:r>
              <a:rPr lang="nl-NL" dirty="0" err="1"/>
              <a:t>Spirometrie</a:t>
            </a:r>
            <a:r>
              <a:rPr lang="nl-NL" dirty="0"/>
              <a:t> bij een patiënt afnemen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Afbeelding 3" descr="ademhaling.gif"/>
          <p:cNvPicPr>
            <a:picLocks noChangeAspect="1" noChangeArrowheads="1"/>
          </p:cNvPicPr>
          <p:nvPr/>
        </p:nvPicPr>
        <p:blipFill>
          <a:blip r:embed="rId2"/>
          <a:srcRect/>
          <a:stretch>
            <a:fillRect/>
          </a:stretch>
        </p:blipFill>
        <p:spPr bwMode="auto">
          <a:xfrm>
            <a:off x="1403350" y="836613"/>
            <a:ext cx="5562600" cy="5314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fontAlgn="auto">
              <a:spcAft>
                <a:spcPts val="0"/>
              </a:spcAft>
              <a:defRPr/>
            </a:pPr>
            <a:r>
              <a:rPr lang="nl-NL" dirty="0"/>
              <a:t>Het meten van de ademhaling</a:t>
            </a:r>
          </a:p>
        </p:txBody>
      </p:sp>
      <p:sp>
        <p:nvSpPr>
          <p:cNvPr id="20482" name="Tijdelijke aanduiding voor inhoud 2"/>
          <p:cNvSpPr>
            <a:spLocks noGrp="1"/>
          </p:cNvSpPr>
          <p:nvPr>
            <p:ph idx="1"/>
          </p:nvPr>
        </p:nvSpPr>
        <p:spPr/>
        <p:txBody>
          <a:bodyPr/>
          <a:lstStyle/>
          <a:p>
            <a:pPr>
              <a:buFont typeface="Wingdings" pitchFamily="2" charset="2"/>
              <a:buNone/>
            </a:pPr>
            <a:r>
              <a:rPr lang="nl-NL" b="1" u="sng" dirty="0"/>
              <a:t>Doel: </a:t>
            </a:r>
          </a:p>
          <a:p>
            <a:pPr>
              <a:buFont typeface="Wingdings" pitchFamily="2" charset="2"/>
              <a:buNone/>
            </a:pPr>
            <a:endParaRPr lang="nl-NL" dirty="0"/>
          </a:p>
          <a:p>
            <a:pPr>
              <a:buFont typeface="Wingdings" pitchFamily="2" charset="2"/>
              <a:buNone/>
            </a:pPr>
            <a:r>
              <a:rPr lang="nl-NL" dirty="0"/>
              <a:t>Het verkrijgen van informatie over de longfunctie door middel van het meten van de:</a:t>
            </a:r>
          </a:p>
          <a:p>
            <a:r>
              <a:rPr lang="nl-NL" dirty="0"/>
              <a:t>ademhalingsfrequentie</a:t>
            </a:r>
          </a:p>
          <a:p>
            <a:r>
              <a:rPr lang="nl-NL" dirty="0"/>
              <a:t>afwijkingen in de regelmaat van ademhalen</a:t>
            </a:r>
          </a:p>
          <a:p>
            <a:pPr>
              <a:buFont typeface="Wingdings" pitchFamily="2" charset="2"/>
              <a:buNone/>
            </a:pPr>
            <a:endParaRPr lang="nl-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Overvloed">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BD5A48643D904F97D662C48648E8F8" ma:contentTypeVersion="4" ma:contentTypeDescription="Een nieuw document maken." ma:contentTypeScope="" ma:versionID="2283641bf2c77eb3e3f1a1ca5aed390c">
  <xsd:schema xmlns:xsd="http://www.w3.org/2001/XMLSchema" xmlns:xs="http://www.w3.org/2001/XMLSchema" xmlns:p="http://schemas.microsoft.com/office/2006/metadata/properties" xmlns:ns2="c7ead509-2764-4262-b0e3-d990ce7b6307" xmlns:ns3="0033191b-e24d-4e4a-bc7b-195b292d667b" targetNamespace="http://schemas.microsoft.com/office/2006/metadata/properties" ma:root="true" ma:fieldsID="8ae7c5fc2543e450650001781ae779f5" ns2:_="" ns3:_="">
    <xsd:import namespace="c7ead509-2764-4262-b0e3-d990ce7b6307"/>
    <xsd:import namespace="0033191b-e24d-4e4a-bc7b-195b292d667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ead509-2764-4262-b0e3-d990ce7b6307"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33191b-e24d-4e4a-bc7b-195b292d667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D601B6-2B29-41EA-9F54-E581F4DDA2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ead509-2764-4262-b0e3-d990ce7b6307"/>
    <ds:schemaRef ds:uri="0033191b-e24d-4e4a-bc7b-195b292d66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3521C7-5F05-4980-97FD-B6459B117691}">
  <ds:schemaRefs>
    <ds:schemaRef ds:uri="http://schemas.microsoft.com/office/2006/documentManagement/types"/>
    <ds:schemaRef ds:uri="http://schemas.microsoft.com/office/2006/metadata/properties"/>
    <ds:schemaRef ds:uri="http://purl.org/dc/terms/"/>
    <ds:schemaRef ds:uri="c7ead509-2764-4262-b0e3-d990ce7b6307"/>
    <ds:schemaRef ds:uri="http://schemas.microsoft.com/office/infopath/2007/PartnerControls"/>
    <ds:schemaRef ds:uri="http://purl.org/dc/dcmitype/"/>
    <ds:schemaRef ds:uri="http://schemas.openxmlformats.org/package/2006/metadata/core-properties"/>
    <ds:schemaRef ds:uri="0033191b-e24d-4e4a-bc7b-195b292d667b"/>
    <ds:schemaRef ds:uri="http://www.w3.org/XML/1998/namespace"/>
    <ds:schemaRef ds:uri="http://purl.org/dc/elements/1.1/"/>
  </ds:schemaRefs>
</ds:datastoreItem>
</file>

<file path=customXml/itemProps3.xml><?xml version="1.0" encoding="utf-8"?>
<ds:datastoreItem xmlns:ds="http://schemas.openxmlformats.org/officeDocument/2006/customXml" ds:itemID="{476B4085-68EE-4D17-ACAF-97CA56604B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Opulent</Template>
  <TotalTime>485</TotalTime>
  <Words>1118</Words>
  <Application>Microsoft Office PowerPoint</Application>
  <PresentationFormat>Diavoorstelling (4:3)</PresentationFormat>
  <Paragraphs>188</Paragraphs>
  <Slides>26</Slides>
  <Notes>10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26</vt:i4>
      </vt:variant>
    </vt:vector>
  </HeadingPairs>
  <TitlesOfParts>
    <vt:vector size="34" baseType="lpstr">
      <vt:lpstr>Arial</vt:lpstr>
      <vt:lpstr>Calibri</vt:lpstr>
      <vt:lpstr>Symbol</vt:lpstr>
      <vt:lpstr>Times New Roman</vt:lpstr>
      <vt:lpstr>Trebuchet MS</vt:lpstr>
      <vt:lpstr>Wingdings</vt:lpstr>
      <vt:lpstr>Wingdings 2</vt:lpstr>
      <vt:lpstr>Overvloed</vt:lpstr>
      <vt:lpstr>Vitale functies  </vt:lpstr>
      <vt:lpstr>Temperatuur</vt:lpstr>
      <vt:lpstr>PowerPoint-presentatie</vt:lpstr>
      <vt:lpstr>Temperatuur</vt:lpstr>
      <vt:lpstr>Aandachtspunten</vt:lpstr>
      <vt:lpstr>Temperatuur, vervolg</vt:lpstr>
      <vt:lpstr>Protocollen horende bij de Longen</vt:lpstr>
      <vt:lpstr>PowerPoint-presentatie</vt:lpstr>
      <vt:lpstr>Het meten van de ademhaling</vt:lpstr>
      <vt:lpstr>PowerPoint-presentatie</vt:lpstr>
      <vt:lpstr>PowerPoint-presentatie</vt:lpstr>
      <vt:lpstr> afwijkende ademhalingstypen</vt:lpstr>
      <vt:lpstr>benodigdheden</vt:lpstr>
      <vt:lpstr>werkwijze</vt:lpstr>
      <vt:lpstr>Peakflow/spirometrie</vt:lpstr>
      <vt:lpstr>PowerPoint-presentatie</vt:lpstr>
      <vt:lpstr>PowerPoint-presentatie</vt:lpstr>
      <vt:lpstr>PowerPoint-presentatie</vt:lpstr>
      <vt:lpstr>Diagnostiek</vt:lpstr>
      <vt:lpstr>Behandeling: </vt:lpstr>
      <vt:lpstr>Medicamenteuze adviezen</vt:lpstr>
      <vt:lpstr>Piekstroommeting</vt:lpstr>
      <vt:lpstr> Mini Wright</vt:lpstr>
      <vt:lpstr>Spirometrie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Longen</dc:title>
  <dc:creator>Ingrid Meijer</dc:creator>
  <cp:lastModifiedBy>Rhea Houtkruijer</cp:lastModifiedBy>
  <cp:revision>66</cp:revision>
  <dcterms:created xsi:type="dcterms:W3CDTF">2010-10-30T09:32:51Z</dcterms:created>
  <dcterms:modified xsi:type="dcterms:W3CDTF">2017-11-21T14:37:58Z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0x010100C2BD5A48643D904F97D662C48648E8F8</vt:lpwstr>
  </property>
</Properties>
</file>